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59" r:id="rId2"/>
    <p:sldId id="402" r:id="rId3"/>
    <p:sldId id="322" r:id="rId4"/>
    <p:sldId id="437" r:id="rId5"/>
    <p:sldId id="321" r:id="rId6"/>
    <p:sldId id="428" r:id="rId7"/>
    <p:sldId id="425" r:id="rId8"/>
    <p:sldId id="458" r:id="rId9"/>
    <p:sldId id="459" r:id="rId10"/>
    <p:sldId id="460" r:id="rId11"/>
    <p:sldId id="461" r:id="rId12"/>
    <p:sldId id="462" r:id="rId13"/>
    <p:sldId id="357" r:id="rId14"/>
    <p:sldId id="463" r:id="rId15"/>
    <p:sldId id="464" r:id="rId16"/>
    <p:sldId id="465" r:id="rId17"/>
    <p:sldId id="466" r:id="rId18"/>
    <p:sldId id="467" r:id="rId19"/>
    <p:sldId id="468" r:id="rId20"/>
    <p:sldId id="320" r:id="rId21"/>
    <p:sldId id="456" r:id="rId22"/>
    <p:sldId id="318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1EA"/>
    <a:srgbClr val="126992"/>
    <a:srgbClr val="D56464"/>
    <a:srgbClr val="78A48C"/>
    <a:srgbClr val="7B8C8B"/>
    <a:srgbClr val="7B8989"/>
    <a:srgbClr val="F2F0ED"/>
    <a:srgbClr val="E2E2E2"/>
    <a:srgbClr val="CBC3BC"/>
    <a:srgbClr val="C5D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96" d="100"/>
          <a:sy n="96" d="100"/>
        </p:scale>
        <p:origin x="78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6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94CCBF-17CA-42DE-B32A-BBEC471B488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541F9F56-833C-433F-9048-7680E452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8945103D-9B73-48B4-981B-4788E985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4A5A5-1849-46FB-B0C3-C94A26992A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706689-FF74-4856-8397-29CBAF7A1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23850"/>
            <a:ext cx="9068997" cy="51435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DF0CBEF-6066-4AFA-A6B1-AB8905336451}"/>
              </a:ext>
            </a:extLst>
          </p:cNvPr>
          <p:cNvSpPr/>
          <p:nvPr/>
        </p:nvSpPr>
        <p:spPr>
          <a:xfrm>
            <a:off x="2518962" y="1019851"/>
            <a:ext cx="4031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高级数据结构 </a:t>
            </a:r>
            <a:r>
              <a:rPr lang="en-US" altLang="zh-CN" sz="3200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project-2</a:t>
            </a:r>
            <a:endParaRPr lang="zh-CN" altLang="en-US" sz="3200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7" name="TextBox 71">
            <a:extLst>
              <a:ext uri="{FF2B5EF4-FFF2-40B4-BE49-F238E27FC236}">
                <a16:creationId xmlns:a16="http://schemas.microsoft.com/office/drawing/2014/main" id="{B6B1EEB3-6249-42BD-8AC5-41DC53572723}"/>
              </a:ext>
            </a:extLst>
          </p:cNvPr>
          <p:cNvSpPr txBox="1"/>
          <p:nvPr/>
        </p:nvSpPr>
        <p:spPr>
          <a:xfrm>
            <a:off x="2836078" y="3689586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Date: 2019.3.18</a:t>
            </a: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第八组：王钟毓 陈宇威 彭子帆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F3D687-7DC8-4C38-BF4B-AF1611E059FF}"/>
              </a:ext>
            </a:extLst>
          </p:cNvPr>
          <p:cNvSpPr/>
          <p:nvPr/>
        </p:nvSpPr>
        <p:spPr>
          <a:xfrm>
            <a:off x="602422" y="2102326"/>
            <a:ext cx="81369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spc="300" dirty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Roll Your Own Mini Search </a:t>
            </a:r>
            <a:r>
              <a:rPr lang="en-US" altLang="zh-CN" sz="4400" b="1" spc="300" dirty="0" smtClean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Engine</a:t>
            </a:r>
            <a:endParaRPr lang="zh-CN" altLang="en-US" sz="44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Query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&amp;&amp;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SearchWord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4DB7AD-4864-D04D-B143-ABD8E176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45778"/>
            <a:ext cx="5526853" cy="3048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4E8235-C8F3-DC48-9387-C0FB7EC0C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528330"/>
            <a:ext cx="7264400" cy="303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55AF8-F424-A746-921D-3D9C54C50128}"/>
              </a:ext>
            </a:extLst>
          </p:cNvPr>
          <p:cNvSpPr txBox="1"/>
          <p:nvPr/>
        </p:nvSpPr>
        <p:spPr>
          <a:xfrm>
            <a:off x="146545" y="669702"/>
            <a:ext cx="2291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1.Use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2.Calculate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blank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phrase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&gt;three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sentence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CF699-ED98-CF47-939B-E835DFE6DFB5}"/>
              </a:ext>
            </a:extLst>
          </p:cNvPr>
          <p:cNvSpPr txBox="1"/>
          <p:nvPr/>
        </p:nvSpPr>
        <p:spPr>
          <a:xfrm>
            <a:off x="-44195" y="2570088"/>
            <a:ext cx="262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1.Find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2.Traverse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Hashnode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Search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sentence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5F1AF-1FBF-F04E-84ED-B0ECFEF6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87" y="123478"/>
            <a:ext cx="5710436" cy="4602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D342CF-8653-2946-931A-4037CCF69FD2}"/>
              </a:ext>
            </a:extLst>
          </p:cNvPr>
          <p:cNvSpPr txBox="1"/>
          <p:nvPr/>
        </p:nvSpPr>
        <p:spPr>
          <a:xfrm>
            <a:off x="270164" y="914400"/>
            <a:ext cx="32810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1.Examine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1)If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string[current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sentence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traverse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header’s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phrase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sentence</a:t>
            </a:r>
          </a:p>
        </p:txBody>
      </p:sp>
    </p:spTree>
    <p:extLst>
      <p:ext uri="{BB962C8B-B14F-4D97-AF65-F5344CB8AC3E}">
        <p14:creationId xmlns:p14="http://schemas.microsoft.com/office/powerpoint/2010/main" val="40076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73">
            <a:extLst>
              <a:ext uri="{FF2B5EF4-FFF2-40B4-BE49-F238E27FC236}">
                <a16:creationId xmlns:a16="http://schemas.microsoft.com/office/drawing/2014/main" id="{CD6A5A92-0388-AC4F-9E97-407761D04637}"/>
              </a:ext>
            </a:extLst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Key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mode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1D9CB-2E69-DA4A-98D4-8CDE7F38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511139"/>
            <a:ext cx="5702814" cy="4139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31610-095D-1941-AC46-3CFC62BE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26" y="674396"/>
            <a:ext cx="6958890" cy="445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BD47E-B362-754C-985C-71701CD4F8FA}"/>
              </a:ext>
            </a:extLst>
          </p:cNvPr>
          <p:cNvSpPr txBox="1"/>
          <p:nvPr/>
        </p:nvSpPr>
        <p:spPr>
          <a:xfrm>
            <a:off x="-65986" y="771550"/>
            <a:ext cx="388349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1.Sum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2.Eliminate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(frequency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total_sum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100)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3.Calculate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4.Calculate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(ratio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average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5.Calculate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paragraph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6.Output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paragraph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9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FF0BCF85-71F6-4EA7-ADCC-DE3F64F1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7F960871-5ABC-49DE-8688-A9DD869C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120703-D5C3-4053-8D4A-65B325A175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41DEF7-89F6-4225-8A03-20E612A8E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23850"/>
            <a:ext cx="9068997" cy="5143500"/>
          </a:xfrm>
          <a:prstGeom prst="rect">
            <a:avLst/>
          </a:prstGeom>
        </p:spPr>
      </p:pic>
      <p:sp>
        <p:nvSpPr>
          <p:cNvPr id="18" name="TextBox 71">
            <a:extLst>
              <a:ext uri="{FF2B5EF4-FFF2-40B4-BE49-F238E27FC236}">
                <a16:creationId xmlns:a16="http://schemas.microsoft.com/office/drawing/2014/main" id="{DC50917E-59E5-4305-B498-75F661E695C2}"/>
              </a:ext>
            </a:extLst>
          </p:cNvPr>
          <p:cNvSpPr txBox="1"/>
          <p:nvPr/>
        </p:nvSpPr>
        <p:spPr>
          <a:xfrm>
            <a:off x="3137273" y="3282774"/>
            <a:ext cx="343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126992"/>
                </a:solidFill>
                <a:latin typeface="微软雅黑" pitchFamily="34" charset="-122"/>
                <a:ea typeface="微软雅黑" pitchFamily="34" charset="-122"/>
              </a:rPr>
              <a:t>Testing Results</a:t>
            </a:r>
            <a:endParaRPr lang="zh-CN" altLang="en-US" sz="3600" dirty="0">
              <a:solidFill>
                <a:srgbClr val="12699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75879A-5FD7-4B0B-AFF8-BC7C232DF7FC}"/>
              </a:ext>
            </a:extLst>
          </p:cNvPr>
          <p:cNvSpPr/>
          <p:nvPr/>
        </p:nvSpPr>
        <p:spPr>
          <a:xfrm>
            <a:off x="4085234" y="2571750"/>
            <a:ext cx="50962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300" dirty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03</a:t>
            </a:r>
            <a:endParaRPr lang="zh-CN" altLang="en-US" sz="44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a word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9836" y="1077338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names of files where word “key” appears and its position are output respectively. Files with few key word’s appearance are omitted.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-17084"/>
            <a:ext cx="3175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a word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104890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words that never appears are searched for.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77338"/>
            <a:ext cx="3195986" cy="11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a phrase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1048900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for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specific phrase.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this case, we only find one “blunt invention”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61756"/>
            <a:ext cx="3475602" cy="19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a sentence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104890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 we could search for a whole sentence.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83787"/>
            <a:ext cx="341995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key word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104890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mode will output the most related files sorted.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9582"/>
            <a:ext cx="415348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2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95536" y="267494"/>
            <a:ext cx="6912768" cy="792088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000" b="1" dirty="0">
                <a:solidFill>
                  <a:schemeClr val="accent2">
                    <a:lumMod val="100000"/>
                  </a:schemeClr>
                </a:solidFill>
                <a:cs typeface="+mn-ea"/>
              </a:rPr>
              <a:t>search for key combination</a:t>
            </a:r>
            <a:endParaRPr lang="zh-CN" altLang="en-US" sz="20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1048900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 for a combination  key words, the pages that are most related are output.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41" y="1059582"/>
            <a:ext cx="4305901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06E66052-D45C-457E-A4AF-13008BEE1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7" t="9015" r="10067" b="15574"/>
          <a:stretch/>
        </p:blipFill>
        <p:spPr>
          <a:xfrm>
            <a:off x="0" y="3745751"/>
            <a:ext cx="9144000" cy="4258866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AF1AF956-3E63-4A41-8196-CB16777EE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534070" y="623934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E49AFD3D-A743-400D-A3CD-C57B345D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805878" y="1202954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030D73F-B4E9-466C-8038-D06FB6534267}"/>
              </a:ext>
            </a:extLst>
          </p:cNvPr>
          <p:cNvGrpSpPr/>
          <p:nvPr/>
        </p:nvGrpSpPr>
        <p:grpSpPr>
          <a:xfrm>
            <a:off x="5826683" y="1563638"/>
            <a:ext cx="1205990" cy="613896"/>
            <a:chOff x="2143059" y="1340349"/>
            <a:chExt cx="1205990" cy="613896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2488529-CDD0-4A59-A00B-BE262DD20BC0}"/>
                </a:ext>
              </a:extLst>
            </p:cNvPr>
            <p:cNvGrpSpPr/>
            <p:nvPr/>
          </p:nvGrpSpPr>
          <p:grpSpPr>
            <a:xfrm>
              <a:off x="2577514" y="1340349"/>
              <a:ext cx="771534" cy="613896"/>
              <a:chOff x="2285375" y="1754489"/>
              <a:chExt cx="771534" cy="613896"/>
            </a:xfrm>
          </p:grpSpPr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0C60F9BD-04E7-4308-8F43-DFC9EB333071}"/>
                  </a:ext>
                </a:extLst>
              </p:cNvPr>
              <p:cNvSpPr txBox="1"/>
              <p:nvPr/>
            </p:nvSpPr>
            <p:spPr>
              <a:xfrm>
                <a:off x="2285375" y="2225981"/>
                <a:ext cx="771534" cy="14240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70000" lnSpcReduction="200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41" name="TextBox 3">
                <a:extLst>
                  <a:ext uri="{FF2B5EF4-FFF2-40B4-BE49-F238E27FC236}">
                    <a16:creationId xmlns:a16="http://schemas.microsoft.com/office/drawing/2014/main" id="{2B5B4BFB-F060-474D-A607-5E2C804BE719}"/>
                  </a:ext>
                </a:extLst>
              </p:cNvPr>
              <p:cNvSpPr txBox="1"/>
              <p:nvPr/>
            </p:nvSpPr>
            <p:spPr>
              <a:xfrm>
                <a:off x="2285375" y="1754489"/>
                <a:ext cx="771534" cy="36842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pPr algn="dist"/>
                <a:r>
                  <a:rPr lang="zh-CN" alt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</p:grp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7FE31EDB-B8DC-4C76-A8FC-EF3596549804}"/>
                </a:ext>
              </a:extLst>
            </p:cNvPr>
            <p:cNvSpPr/>
            <p:nvPr/>
          </p:nvSpPr>
          <p:spPr bwMode="auto">
            <a:xfrm>
              <a:off x="2143059" y="1737868"/>
              <a:ext cx="1205990" cy="428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70F2300-12AC-40C6-B076-DAE7DAA43965}"/>
              </a:ext>
            </a:extLst>
          </p:cNvPr>
          <p:cNvGrpSpPr/>
          <p:nvPr/>
        </p:nvGrpSpPr>
        <p:grpSpPr>
          <a:xfrm>
            <a:off x="5888472" y="2512583"/>
            <a:ext cx="1389952" cy="1929484"/>
            <a:chOff x="6911052" y="2513068"/>
            <a:chExt cx="1389952" cy="192948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6457A9C-F2CA-4022-A458-E556E210F11D}"/>
                </a:ext>
              </a:extLst>
            </p:cNvPr>
            <p:cNvGrpSpPr/>
            <p:nvPr/>
          </p:nvGrpSpPr>
          <p:grpSpPr>
            <a:xfrm>
              <a:off x="6970373" y="2513068"/>
              <a:ext cx="1080865" cy="1084910"/>
              <a:chOff x="5829579" y="2849258"/>
              <a:chExt cx="1080865" cy="1084910"/>
            </a:xfrm>
          </p:grpSpPr>
          <p:sp>
            <p:nvSpPr>
              <p:cNvPr id="45" name="TextBox 9">
                <a:extLst>
                  <a:ext uri="{FF2B5EF4-FFF2-40B4-BE49-F238E27FC236}">
                    <a16:creationId xmlns:a16="http://schemas.microsoft.com/office/drawing/2014/main" id="{8FABBF21-3288-43B1-8326-5061CA751479}"/>
                  </a:ext>
                </a:extLst>
              </p:cNvPr>
              <p:cNvSpPr txBox="1"/>
              <p:nvPr/>
            </p:nvSpPr>
            <p:spPr>
              <a:xfrm>
                <a:off x="5829579" y="2849258"/>
                <a:ext cx="1014942" cy="1084910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r>
                  <a:rPr lang="en-US" altLang="zh-CN" sz="8800" dirty="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46" name="Straight Connector 17">
                <a:extLst>
                  <a:ext uri="{FF2B5EF4-FFF2-40B4-BE49-F238E27FC236}">
                    <a16:creationId xmlns:a16="http://schemas.microsoft.com/office/drawing/2014/main" id="{7CDD6F1B-4692-453D-9ABC-204D53D29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2332" y="3877965"/>
                <a:ext cx="1008112" cy="0"/>
              </a:xfrm>
              <a:prstGeom prst="line">
                <a:avLst/>
              </a:prstGeom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24">
              <a:extLst>
                <a:ext uri="{FF2B5EF4-FFF2-40B4-BE49-F238E27FC236}">
                  <a16:creationId xmlns:a16="http://schemas.microsoft.com/office/drawing/2014/main" id="{02DEE744-2129-462C-AC3B-FC6706F77633}"/>
                </a:ext>
              </a:extLst>
            </p:cNvPr>
            <p:cNvSpPr/>
            <p:nvPr/>
          </p:nvSpPr>
          <p:spPr>
            <a:xfrm>
              <a:off x="6911052" y="3572722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100" dirty="0"/>
                <a:t>Analysis </a:t>
              </a:r>
              <a:endParaRPr lang="en-US" altLang="zh-CN" sz="1100" dirty="0" smtClean="0"/>
            </a:p>
            <a:p>
              <a:pPr algn="ctr"/>
              <a:r>
                <a:rPr lang="en-US" altLang="zh-CN" sz="1100" dirty="0" smtClean="0"/>
                <a:t>and </a:t>
              </a:r>
            </a:p>
            <a:p>
              <a:pPr algn="ctr"/>
              <a:r>
                <a:rPr lang="en-US" altLang="zh-CN" sz="1100" dirty="0" smtClean="0"/>
                <a:t>Comments</a:t>
              </a:r>
              <a:endParaRPr lang="zh-CN" altLang="en-US" sz="10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B2C18D0-844B-46AD-977D-A11F5D310F93}"/>
              </a:ext>
            </a:extLst>
          </p:cNvPr>
          <p:cNvGrpSpPr/>
          <p:nvPr/>
        </p:nvGrpSpPr>
        <p:grpSpPr>
          <a:xfrm>
            <a:off x="4613083" y="2512583"/>
            <a:ext cx="1427081" cy="1954740"/>
            <a:chOff x="4494869" y="2849258"/>
            <a:chExt cx="1427081" cy="1954740"/>
          </a:xfrm>
        </p:grpSpPr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6C936BAA-1B66-4A7F-A512-341585200BD0}"/>
                </a:ext>
              </a:extLst>
            </p:cNvPr>
            <p:cNvSpPr txBox="1"/>
            <p:nvPr/>
          </p:nvSpPr>
          <p:spPr>
            <a:xfrm>
              <a:off x="4494869" y="2849258"/>
              <a:ext cx="1040188" cy="10849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en-US" altLang="zh-CN" sz="88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49" name="Straight Connector 17">
              <a:extLst>
                <a:ext uri="{FF2B5EF4-FFF2-40B4-BE49-F238E27FC236}">
                  <a16:creationId xmlns:a16="http://schemas.microsoft.com/office/drawing/2014/main" id="{914BAA5D-3696-4475-A5D5-37BD03B0F750}"/>
                </a:ext>
              </a:extLst>
            </p:cNvPr>
            <p:cNvCxnSpPr>
              <a:cxnSpLocks/>
            </p:cNvCxnSpPr>
            <p:nvPr/>
          </p:nvCxnSpPr>
          <p:spPr>
            <a:xfrm>
              <a:off x="4593800" y="3877965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349CB7BF-E502-4523-A1F0-384FCEEECB1E}"/>
                </a:ext>
              </a:extLst>
            </p:cNvPr>
            <p:cNvSpPr/>
            <p:nvPr/>
          </p:nvSpPr>
          <p:spPr>
            <a:xfrm>
              <a:off x="4531998" y="3934168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en-US" altLang="zh-CN" sz="1400" dirty="0"/>
                <a:t>Testing Results</a:t>
              </a:r>
              <a:endParaRPr lang="zh-CN" altLang="en-US" sz="11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EA681EF-31A2-4411-BBBB-5ED1F30EA562}"/>
              </a:ext>
            </a:extLst>
          </p:cNvPr>
          <p:cNvGrpSpPr/>
          <p:nvPr/>
        </p:nvGrpSpPr>
        <p:grpSpPr>
          <a:xfrm>
            <a:off x="3263841" y="2512583"/>
            <a:ext cx="1389952" cy="1959239"/>
            <a:chOff x="3145531" y="2849258"/>
            <a:chExt cx="1389952" cy="1959239"/>
          </a:xfrm>
        </p:grpSpPr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FE14335D-0EC7-4438-B3BA-F05FC26EB710}"/>
                </a:ext>
              </a:extLst>
            </p:cNvPr>
            <p:cNvSpPr txBox="1"/>
            <p:nvPr/>
          </p:nvSpPr>
          <p:spPr>
            <a:xfrm>
              <a:off x="3160160" y="2849258"/>
              <a:ext cx="1016143" cy="10849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en-US" altLang="zh-CN" sz="88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D2A12A39-58DF-4A7F-BC8B-AC69BA7A549F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43" y="3877965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F0977D8E-4558-40A6-BA8B-F8088D66879E}"/>
                </a:ext>
              </a:extLst>
            </p:cNvPr>
            <p:cNvSpPr/>
            <p:nvPr/>
          </p:nvSpPr>
          <p:spPr>
            <a:xfrm>
              <a:off x="3145531" y="3938667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100" dirty="0"/>
                <a:t>Data </a:t>
              </a:r>
              <a:r>
                <a:rPr lang="en-US" altLang="zh-CN" sz="1100" dirty="0" smtClean="0"/>
                <a:t>Structure</a:t>
              </a:r>
              <a:r>
                <a:rPr lang="en-US" altLang="zh-CN" sz="1100" dirty="0"/>
                <a:t>/ </a:t>
              </a:r>
              <a:endParaRPr lang="en-US" altLang="zh-CN" sz="1100" dirty="0" smtClean="0"/>
            </a:p>
            <a:p>
              <a:pPr algn="ctr"/>
              <a:r>
                <a:rPr lang="en-US" altLang="zh-CN" sz="1100" dirty="0" smtClean="0"/>
                <a:t>Algorithm </a:t>
              </a:r>
              <a:r>
                <a:rPr lang="en-US" altLang="zh-CN" sz="1100" dirty="0"/>
                <a:t>Specification</a:t>
              </a:r>
              <a:endParaRPr lang="zh-CN" altLang="en-US" sz="10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F58638D-6A86-46A6-9799-5A5B5C50CF35}"/>
              </a:ext>
            </a:extLst>
          </p:cNvPr>
          <p:cNvGrpSpPr/>
          <p:nvPr/>
        </p:nvGrpSpPr>
        <p:grpSpPr>
          <a:xfrm>
            <a:off x="1888518" y="2320886"/>
            <a:ext cx="1389952" cy="2159201"/>
            <a:chOff x="1563645" y="2657561"/>
            <a:chExt cx="1389952" cy="2159201"/>
          </a:xfrm>
        </p:grpSpPr>
        <p:sp>
          <p:nvSpPr>
            <p:cNvPr id="56" name="TextBox 5">
              <a:extLst>
                <a:ext uri="{FF2B5EF4-FFF2-40B4-BE49-F238E27FC236}">
                  <a16:creationId xmlns:a16="http://schemas.microsoft.com/office/drawing/2014/main" id="{D139EE57-7AC9-4BCA-AFF0-BAF5FF4F75D9}"/>
                </a:ext>
              </a:extLst>
            </p:cNvPr>
            <p:cNvSpPr txBox="1"/>
            <p:nvPr/>
          </p:nvSpPr>
          <p:spPr>
            <a:xfrm>
              <a:off x="1710985" y="2657561"/>
              <a:ext cx="913952" cy="108491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altLang="zh-CN" sz="8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57" name="Straight Connector 17">
              <a:extLst>
                <a:ext uri="{FF2B5EF4-FFF2-40B4-BE49-F238E27FC236}">
                  <a16:creationId xmlns:a16="http://schemas.microsoft.com/office/drawing/2014/main" id="{4F2F6CEF-2DAD-441F-95BD-1BAB3CFBC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17854" y="3877965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A94A70E7-5CB5-4DB4-AE1D-327095211999}"/>
                </a:ext>
              </a:extLst>
            </p:cNvPr>
            <p:cNvSpPr/>
            <p:nvPr/>
          </p:nvSpPr>
          <p:spPr>
            <a:xfrm>
              <a:off x="1563645" y="3946932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altLang="zh-CN" sz="1400" dirty="0"/>
                <a:t>Introduction</a:t>
              </a:r>
              <a:endParaRPr lang="zh-CN" altLang="en-US" sz="1100" b="1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8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1CBD3CAC-ECC7-42DB-ADCA-921C45782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D6CDEFF-66A7-4F6A-B1DC-C539F439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11D602-1FE2-4B78-9745-1BF3E9DDD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0E468E-BA0D-4449-AB5F-2FC2C4CDD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23850"/>
            <a:ext cx="9068997" cy="5143500"/>
          </a:xfrm>
          <a:prstGeom prst="rect">
            <a:avLst/>
          </a:prstGeom>
        </p:spPr>
      </p:pic>
      <p:sp>
        <p:nvSpPr>
          <p:cNvPr id="18" name="TextBox 71">
            <a:extLst>
              <a:ext uri="{FF2B5EF4-FFF2-40B4-BE49-F238E27FC236}">
                <a16:creationId xmlns:a16="http://schemas.microsoft.com/office/drawing/2014/main" id="{6C42D544-00C6-47A2-ACC2-C2C5EB47DC0F}"/>
              </a:ext>
            </a:extLst>
          </p:cNvPr>
          <p:cNvSpPr txBox="1"/>
          <p:nvPr/>
        </p:nvSpPr>
        <p:spPr>
          <a:xfrm>
            <a:off x="2125657" y="3253258"/>
            <a:ext cx="489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26992"/>
                </a:solidFill>
                <a:latin typeface="微软雅黑" pitchFamily="34" charset="-122"/>
                <a:ea typeface="微软雅黑" pitchFamily="34" charset="-122"/>
              </a:rPr>
              <a:t>Analysis and Comments</a:t>
            </a:r>
            <a:endParaRPr lang="zh-CN" altLang="en-US" sz="3200" dirty="0">
              <a:solidFill>
                <a:srgbClr val="12699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973626-FABE-4524-86E5-770E191CE846}"/>
              </a:ext>
            </a:extLst>
          </p:cNvPr>
          <p:cNvSpPr/>
          <p:nvPr/>
        </p:nvSpPr>
        <p:spPr>
          <a:xfrm>
            <a:off x="4085234" y="2571750"/>
            <a:ext cx="50962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300" dirty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04</a:t>
            </a:r>
            <a:endParaRPr lang="zh-CN" altLang="en-US" sz="44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2304256" cy="969458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Analysis</a:t>
            </a:r>
            <a:endParaRPr lang="zh-CN" altLang="en-US" sz="24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1560" y="1635646"/>
            <a:ext cx="86409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time complexity of creating the index is O(N). </a:t>
            </a:r>
            <a:endParaRPr lang="en-US" altLang="zh-CN" sz="2800" kern="100" dirty="0" smtClean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time complexity of searching is </a:t>
            </a:r>
            <a:r>
              <a:rPr lang="en-US" altLang="zh-CN" sz="2400" dirty="0" smtClean="0"/>
              <a:t>O(1). </a:t>
            </a:r>
          </a:p>
        </p:txBody>
      </p:sp>
      <p:sp>
        <p:nvSpPr>
          <p:cNvPr id="3" name="矩形 2"/>
          <p:cNvSpPr/>
          <p:nvPr/>
        </p:nvSpPr>
        <p:spPr>
          <a:xfrm>
            <a:off x="971600" y="1203598"/>
            <a:ext cx="67687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For each English word, insert it to the head of the corresponding list. And the time complexity of find the correct list is O(1). Because there are N words in our data set, it takes O(N) to create the index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sz="1600" kern="10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time complexity of searching is O(M). M is the number of distinct words. In the hash table in the undirected map, there are M distinct words. To find a specific word in the index, a traversal can do the job. And there are M lists representing M distinct words, as a result, it takes O(M) to search a word.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5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1D89BDE9-8430-417B-A9A2-B0BFC05F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F5A9CD37-7C22-4C29-88F9-C8370935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4AEBDF-4843-49C3-AEB0-E1BDD67E7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C70871-64B1-4268-8989-CEF1F4264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5378"/>
            <a:ext cx="9068997" cy="51435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D3CE733-A836-4E97-B4F0-CE5B767F0442}"/>
              </a:ext>
            </a:extLst>
          </p:cNvPr>
          <p:cNvSpPr/>
          <p:nvPr/>
        </p:nvSpPr>
        <p:spPr>
          <a:xfrm>
            <a:off x="1187624" y="2182429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 smtClean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THANKS FOR LISTENING</a:t>
            </a:r>
            <a:endParaRPr lang="zh-CN" altLang="en-US" sz="40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960EFE8C-64B3-4A49-A85F-88DBE178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A6E9EC34-4410-4155-A871-F0320549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0A1623-4612-41C9-AC6C-D61DE7B1E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5EEB8E-9D7B-4F09-BBFA-98961321C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23850"/>
            <a:ext cx="9068997" cy="5143500"/>
          </a:xfrm>
          <a:prstGeom prst="rect">
            <a:avLst/>
          </a:prstGeom>
        </p:spPr>
      </p:pic>
      <p:sp>
        <p:nvSpPr>
          <p:cNvPr id="16" name="TextBox 71">
            <a:extLst>
              <a:ext uri="{FF2B5EF4-FFF2-40B4-BE49-F238E27FC236}">
                <a16:creationId xmlns:a16="http://schemas.microsoft.com/office/drawing/2014/main" id="{0E8B9391-32EB-467A-A961-AD7F569F45B5}"/>
              </a:ext>
            </a:extLst>
          </p:cNvPr>
          <p:cNvSpPr txBox="1"/>
          <p:nvPr/>
        </p:nvSpPr>
        <p:spPr>
          <a:xfrm>
            <a:off x="3203848" y="3272849"/>
            <a:ext cx="292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126992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zh-CN" altLang="en-US" sz="3600" dirty="0">
              <a:solidFill>
                <a:srgbClr val="12699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E4525E-3668-46CF-8429-9639BE62BB2D}"/>
              </a:ext>
            </a:extLst>
          </p:cNvPr>
          <p:cNvSpPr/>
          <p:nvPr/>
        </p:nvSpPr>
        <p:spPr>
          <a:xfrm>
            <a:off x="4085234" y="2571750"/>
            <a:ext cx="50962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300" dirty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01</a:t>
            </a:r>
            <a:endParaRPr lang="zh-CN" altLang="en-US" sz="44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5280E68-139C-443C-B063-D309E4178C8E}"/>
              </a:ext>
            </a:extLst>
          </p:cNvPr>
          <p:cNvGrpSpPr/>
          <p:nvPr/>
        </p:nvGrpSpPr>
        <p:grpSpPr>
          <a:xfrm>
            <a:off x="967745" y="1483178"/>
            <a:ext cx="3079961" cy="3380257"/>
            <a:chOff x="4041602" y="1276254"/>
            <a:chExt cx="4106614" cy="450700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6F1AFE42-046B-401A-8D85-4C8283A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02" y="1381584"/>
              <a:ext cx="492275" cy="678992"/>
            </a:xfrm>
            <a:custGeom>
              <a:avLst/>
              <a:gdLst>
                <a:gd name="connsiteX0" fmla="*/ 133524 w 492275"/>
                <a:gd name="connsiteY0" fmla="*/ 645654 h 678992"/>
                <a:gd name="connsiteX1" fmla="*/ 358949 w 492275"/>
                <a:gd name="connsiteY1" fmla="*/ 645654 h 678992"/>
                <a:gd name="connsiteX2" fmla="*/ 358949 w 492275"/>
                <a:gd name="connsiteY2" fmla="*/ 678992 h 678992"/>
                <a:gd name="connsiteX3" fmla="*/ 133524 w 492275"/>
                <a:gd name="connsiteY3" fmla="*/ 678992 h 678992"/>
                <a:gd name="connsiteX4" fmla="*/ 236702 w 492275"/>
                <a:gd name="connsiteY4" fmla="*/ 287 h 678992"/>
                <a:gd name="connsiteX5" fmla="*/ 384984 w 492275"/>
                <a:gd name="connsiteY5" fmla="*/ 47769 h 678992"/>
                <a:gd name="connsiteX6" fmla="*/ 481128 w 492275"/>
                <a:gd name="connsiteY6" fmla="*/ 334175 h 678992"/>
                <a:gd name="connsiteX7" fmla="*/ 424495 w 492275"/>
                <a:gd name="connsiteY7" fmla="*/ 452417 h 678992"/>
                <a:gd name="connsiteX8" fmla="*/ 386301 w 492275"/>
                <a:gd name="connsiteY8" fmla="*/ 549638 h 678992"/>
                <a:gd name="connsiteX9" fmla="*/ 363912 w 492275"/>
                <a:gd name="connsiteY9" fmla="*/ 629779 h 678992"/>
                <a:gd name="connsiteX10" fmla="*/ 134747 w 492275"/>
                <a:gd name="connsiteY10" fmla="*/ 629779 h 678992"/>
                <a:gd name="connsiteX11" fmla="*/ 126845 w 492275"/>
                <a:gd name="connsiteY11" fmla="*/ 620582 h 678992"/>
                <a:gd name="connsiteX12" fmla="*/ 105772 w 492275"/>
                <a:gd name="connsiteY12" fmla="*/ 537813 h 678992"/>
                <a:gd name="connsiteX13" fmla="*/ 89968 w 492275"/>
                <a:gd name="connsiteY13" fmla="*/ 487889 h 678992"/>
                <a:gd name="connsiteX14" fmla="*/ 68895 w 492275"/>
                <a:gd name="connsiteY14" fmla="*/ 447162 h 678992"/>
                <a:gd name="connsiteX15" fmla="*/ 409 w 492275"/>
                <a:gd name="connsiteY15" fmla="*/ 233013 h 678992"/>
                <a:gd name="connsiteX16" fmla="*/ 101821 w 492275"/>
                <a:gd name="connsiteY16" fmla="*/ 51710 h 678992"/>
                <a:gd name="connsiteX17" fmla="*/ 236702 w 492275"/>
                <a:gd name="connsiteY17" fmla="*/ 287 h 6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2275" h="678992">
                  <a:moveTo>
                    <a:pt x="133524" y="645654"/>
                  </a:moveTo>
                  <a:lnTo>
                    <a:pt x="358949" y="645654"/>
                  </a:lnTo>
                  <a:lnTo>
                    <a:pt x="358949" y="678992"/>
                  </a:lnTo>
                  <a:lnTo>
                    <a:pt x="133524" y="678992"/>
                  </a:lnTo>
                  <a:close/>
                  <a:moveTo>
                    <a:pt x="236702" y="287"/>
                  </a:moveTo>
                  <a:cubicBezTo>
                    <a:pt x="280527" y="-1991"/>
                    <a:pt x="331644" y="8847"/>
                    <a:pt x="384984" y="47769"/>
                  </a:cubicBezTo>
                  <a:cubicBezTo>
                    <a:pt x="527224" y="150244"/>
                    <a:pt x="490347" y="309213"/>
                    <a:pt x="481128" y="334175"/>
                  </a:cubicBezTo>
                  <a:cubicBezTo>
                    <a:pt x="471909" y="359138"/>
                    <a:pt x="429763" y="443220"/>
                    <a:pt x="424495" y="452417"/>
                  </a:cubicBezTo>
                  <a:cubicBezTo>
                    <a:pt x="407374" y="482634"/>
                    <a:pt x="391569" y="515479"/>
                    <a:pt x="386301" y="549638"/>
                  </a:cubicBezTo>
                  <a:cubicBezTo>
                    <a:pt x="381033" y="579855"/>
                    <a:pt x="382350" y="604817"/>
                    <a:pt x="363912" y="629779"/>
                  </a:cubicBezTo>
                  <a:cubicBezTo>
                    <a:pt x="363912" y="629779"/>
                    <a:pt x="363912" y="629779"/>
                    <a:pt x="134747" y="629779"/>
                  </a:cubicBezTo>
                  <a:cubicBezTo>
                    <a:pt x="132113" y="627151"/>
                    <a:pt x="129479" y="624524"/>
                    <a:pt x="126845" y="620582"/>
                  </a:cubicBezTo>
                  <a:cubicBezTo>
                    <a:pt x="112357" y="596934"/>
                    <a:pt x="111040" y="565403"/>
                    <a:pt x="105772" y="537813"/>
                  </a:cubicBezTo>
                  <a:cubicBezTo>
                    <a:pt x="101821" y="520734"/>
                    <a:pt x="97870" y="502341"/>
                    <a:pt x="89968" y="487889"/>
                  </a:cubicBezTo>
                  <a:cubicBezTo>
                    <a:pt x="89968" y="487889"/>
                    <a:pt x="89968" y="487889"/>
                    <a:pt x="68895" y="447162"/>
                  </a:cubicBezTo>
                  <a:cubicBezTo>
                    <a:pt x="68895" y="447162"/>
                    <a:pt x="-6176" y="342058"/>
                    <a:pt x="409" y="233013"/>
                  </a:cubicBezTo>
                  <a:cubicBezTo>
                    <a:pt x="8311" y="125282"/>
                    <a:pt x="87334" y="62220"/>
                    <a:pt x="101821" y="51710"/>
                  </a:cubicBezTo>
                  <a:cubicBezTo>
                    <a:pt x="110876" y="44320"/>
                    <a:pt x="163660" y="4085"/>
                    <a:pt x="236702" y="287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68EBF6C-2726-42F9-BE3B-C6941B26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6" y="1966914"/>
              <a:ext cx="914400" cy="1333500"/>
            </a:xfrm>
            <a:custGeom>
              <a:avLst/>
              <a:gdLst>
                <a:gd name="T0" fmla="*/ 173 w 695"/>
                <a:gd name="T1" fmla="*/ 1015 h 1015"/>
                <a:gd name="T2" fmla="*/ 0 w 695"/>
                <a:gd name="T3" fmla="*/ 1015 h 1015"/>
                <a:gd name="T4" fmla="*/ 0 w 695"/>
                <a:gd name="T5" fmla="*/ 624 h 1015"/>
                <a:gd name="T6" fmla="*/ 144 w 695"/>
                <a:gd name="T7" fmla="*/ 480 h 1015"/>
                <a:gd name="T8" fmla="*/ 523 w 695"/>
                <a:gd name="T9" fmla="*/ 480 h 1015"/>
                <a:gd name="T10" fmla="*/ 520 w 695"/>
                <a:gd name="T11" fmla="*/ 0 h 1015"/>
                <a:gd name="T12" fmla="*/ 693 w 695"/>
                <a:gd name="T13" fmla="*/ 0 h 1015"/>
                <a:gd name="T14" fmla="*/ 695 w 695"/>
                <a:gd name="T15" fmla="*/ 509 h 1015"/>
                <a:gd name="T16" fmla="*/ 653 w 695"/>
                <a:gd name="T17" fmla="*/ 610 h 1015"/>
                <a:gd name="T18" fmla="*/ 552 w 695"/>
                <a:gd name="T19" fmla="*/ 653 h 1015"/>
                <a:gd name="T20" fmla="*/ 173 w 695"/>
                <a:gd name="T21" fmla="*/ 653 h 1015"/>
                <a:gd name="T22" fmla="*/ 173 w 695"/>
                <a:gd name="T23" fmla="*/ 1015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5" h="1015">
                  <a:moveTo>
                    <a:pt x="173" y="1015"/>
                  </a:moveTo>
                  <a:cubicBezTo>
                    <a:pt x="0" y="1015"/>
                    <a:pt x="0" y="1015"/>
                    <a:pt x="0" y="1015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545"/>
                    <a:pt x="65" y="480"/>
                    <a:pt x="144" y="480"/>
                  </a:cubicBezTo>
                  <a:cubicBezTo>
                    <a:pt x="523" y="480"/>
                    <a:pt x="523" y="480"/>
                    <a:pt x="523" y="48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693" y="0"/>
                    <a:pt x="693" y="0"/>
                    <a:pt x="693" y="0"/>
                  </a:cubicBezTo>
                  <a:cubicBezTo>
                    <a:pt x="695" y="509"/>
                    <a:pt x="695" y="509"/>
                    <a:pt x="695" y="509"/>
                  </a:cubicBezTo>
                  <a:cubicBezTo>
                    <a:pt x="695" y="547"/>
                    <a:pt x="680" y="583"/>
                    <a:pt x="653" y="610"/>
                  </a:cubicBezTo>
                  <a:cubicBezTo>
                    <a:pt x="626" y="638"/>
                    <a:pt x="590" y="653"/>
                    <a:pt x="552" y="653"/>
                  </a:cubicBezTo>
                  <a:cubicBezTo>
                    <a:pt x="173" y="653"/>
                    <a:pt x="173" y="653"/>
                    <a:pt x="173" y="653"/>
                  </a:cubicBezTo>
                  <a:lnTo>
                    <a:pt x="173" y="1015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488A1A3-5C96-449D-A71E-AD9AB5141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8612" y="1276254"/>
              <a:ext cx="489671" cy="677959"/>
            </a:xfrm>
            <a:custGeom>
              <a:avLst/>
              <a:gdLst>
                <a:gd name="connsiteX0" fmla="*/ 130816 w 489671"/>
                <a:gd name="connsiteY0" fmla="*/ 644621 h 677959"/>
                <a:gd name="connsiteX1" fmla="*/ 357829 w 489671"/>
                <a:gd name="connsiteY1" fmla="*/ 644621 h 677959"/>
                <a:gd name="connsiteX2" fmla="*/ 357829 w 489671"/>
                <a:gd name="connsiteY2" fmla="*/ 677959 h 677959"/>
                <a:gd name="connsiteX3" fmla="*/ 130816 w 489671"/>
                <a:gd name="connsiteY3" fmla="*/ 677959 h 677959"/>
                <a:gd name="connsiteX4" fmla="*/ 234858 w 489671"/>
                <a:gd name="connsiteY4" fmla="*/ 323 h 677959"/>
                <a:gd name="connsiteX5" fmla="*/ 382699 w 489671"/>
                <a:gd name="connsiteY5" fmla="*/ 46773 h 677959"/>
                <a:gd name="connsiteX6" fmla="*/ 478557 w 489671"/>
                <a:gd name="connsiteY6" fmla="*/ 333828 h 677959"/>
                <a:gd name="connsiteX7" fmla="*/ 422093 w 489671"/>
                <a:gd name="connsiteY7" fmla="*/ 451795 h 677959"/>
                <a:gd name="connsiteX8" fmla="*/ 384013 w 489671"/>
                <a:gd name="connsiteY8" fmla="*/ 548791 h 677959"/>
                <a:gd name="connsiteX9" fmla="*/ 361690 w 489671"/>
                <a:gd name="connsiteY9" fmla="*/ 628747 h 677959"/>
                <a:gd name="connsiteX10" fmla="*/ 133207 w 489671"/>
                <a:gd name="connsiteY10" fmla="*/ 628747 h 677959"/>
                <a:gd name="connsiteX11" fmla="*/ 125328 w 489671"/>
                <a:gd name="connsiteY11" fmla="*/ 619572 h 677959"/>
                <a:gd name="connsiteX12" fmla="*/ 104318 w 489671"/>
                <a:gd name="connsiteY12" fmla="*/ 535684 h 677959"/>
                <a:gd name="connsiteX13" fmla="*/ 88561 w 489671"/>
                <a:gd name="connsiteY13" fmla="*/ 485875 h 677959"/>
                <a:gd name="connsiteX14" fmla="*/ 67551 w 489671"/>
                <a:gd name="connsiteY14" fmla="*/ 446552 h 677959"/>
                <a:gd name="connsiteX15" fmla="*/ 582 w 489671"/>
                <a:gd name="connsiteY15" fmla="*/ 232900 h 677959"/>
                <a:gd name="connsiteX16" fmla="*/ 100379 w 489671"/>
                <a:gd name="connsiteY16" fmla="*/ 50705 h 677959"/>
                <a:gd name="connsiteX17" fmla="*/ 234858 w 489671"/>
                <a:gd name="connsiteY17" fmla="*/ 323 h 67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671" h="677959">
                  <a:moveTo>
                    <a:pt x="130816" y="644621"/>
                  </a:moveTo>
                  <a:lnTo>
                    <a:pt x="357829" y="644621"/>
                  </a:lnTo>
                  <a:lnTo>
                    <a:pt x="357829" y="677959"/>
                  </a:lnTo>
                  <a:lnTo>
                    <a:pt x="130816" y="677959"/>
                  </a:lnTo>
                  <a:close/>
                  <a:moveTo>
                    <a:pt x="234858" y="323"/>
                  </a:moveTo>
                  <a:cubicBezTo>
                    <a:pt x="278553" y="-2073"/>
                    <a:pt x="329518" y="8433"/>
                    <a:pt x="382699" y="46773"/>
                  </a:cubicBezTo>
                  <a:cubicBezTo>
                    <a:pt x="524516" y="150322"/>
                    <a:pt x="487749" y="307613"/>
                    <a:pt x="478557" y="333828"/>
                  </a:cubicBezTo>
                  <a:cubicBezTo>
                    <a:pt x="469365" y="358732"/>
                    <a:pt x="427345" y="442620"/>
                    <a:pt x="422093" y="451795"/>
                  </a:cubicBezTo>
                  <a:cubicBezTo>
                    <a:pt x="405022" y="481943"/>
                    <a:pt x="389265" y="513401"/>
                    <a:pt x="384013" y="548791"/>
                  </a:cubicBezTo>
                  <a:cubicBezTo>
                    <a:pt x="378760" y="578938"/>
                    <a:pt x="380073" y="603843"/>
                    <a:pt x="361690" y="628747"/>
                  </a:cubicBezTo>
                  <a:cubicBezTo>
                    <a:pt x="361690" y="628747"/>
                    <a:pt x="361690" y="628747"/>
                    <a:pt x="133207" y="628747"/>
                  </a:cubicBezTo>
                  <a:cubicBezTo>
                    <a:pt x="130581" y="626126"/>
                    <a:pt x="127954" y="622193"/>
                    <a:pt x="125328" y="619572"/>
                  </a:cubicBezTo>
                  <a:cubicBezTo>
                    <a:pt x="110884" y="594668"/>
                    <a:pt x="110884" y="563209"/>
                    <a:pt x="104318" y="535684"/>
                  </a:cubicBezTo>
                  <a:cubicBezTo>
                    <a:pt x="100379" y="519955"/>
                    <a:pt x="96440" y="501604"/>
                    <a:pt x="88561" y="485875"/>
                  </a:cubicBezTo>
                  <a:cubicBezTo>
                    <a:pt x="88561" y="485875"/>
                    <a:pt x="88561" y="485875"/>
                    <a:pt x="67551" y="446552"/>
                  </a:cubicBezTo>
                  <a:cubicBezTo>
                    <a:pt x="67551" y="446552"/>
                    <a:pt x="-7297" y="340381"/>
                    <a:pt x="582" y="232900"/>
                  </a:cubicBezTo>
                  <a:cubicBezTo>
                    <a:pt x="7148" y="124107"/>
                    <a:pt x="85935" y="62502"/>
                    <a:pt x="100379" y="50705"/>
                  </a:cubicBezTo>
                  <a:cubicBezTo>
                    <a:pt x="109407" y="44151"/>
                    <a:pt x="162034" y="4317"/>
                    <a:pt x="234858" y="323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D85C7B2-35DF-4471-A53A-84FDAD10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1" y="1533525"/>
              <a:ext cx="184150" cy="371475"/>
            </a:xfrm>
            <a:custGeom>
              <a:avLst/>
              <a:gdLst>
                <a:gd name="T0" fmla="*/ 26 w 140"/>
                <a:gd name="T1" fmla="*/ 282 h 283"/>
                <a:gd name="T2" fmla="*/ 11 w 140"/>
                <a:gd name="T3" fmla="*/ 29 h 283"/>
                <a:gd name="T4" fmla="*/ 27 w 140"/>
                <a:gd name="T5" fmla="*/ 58 h 283"/>
                <a:gd name="T6" fmla="*/ 31 w 140"/>
                <a:gd name="T7" fmla="*/ 60 h 283"/>
                <a:gd name="T8" fmla="*/ 35 w 140"/>
                <a:gd name="T9" fmla="*/ 57 h 283"/>
                <a:gd name="T10" fmla="*/ 51 w 140"/>
                <a:gd name="T11" fmla="*/ 20 h 283"/>
                <a:gd name="T12" fmla="*/ 68 w 140"/>
                <a:gd name="T13" fmla="*/ 59 h 283"/>
                <a:gd name="T14" fmla="*/ 73 w 140"/>
                <a:gd name="T15" fmla="*/ 62 h 283"/>
                <a:gd name="T16" fmla="*/ 77 w 140"/>
                <a:gd name="T17" fmla="*/ 59 h 283"/>
                <a:gd name="T18" fmla="*/ 94 w 140"/>
                <a:gd name="T19" fmla="*/ 21 h 283"/>
                <a:gd name="T20" fmla="*/ 106 w 140"/>
                <a:gd name="T21" fmla="*/ 56 h 283"/>
                <a:gd name="T22" fmla="*/ 110 w 140"/>
                <a:gd name="T23" fmla="*/ 60 h 283"/>
                <a:gd name="T24" fmla="*/ 115 w 140"/>
                <a:gd name="T25" fmla="*/ 57 h 283"/>
                <a:gd name="T26" fmla="*/ 129 w 140"/>
                <a:gd name="T27" fmla="*/ 31 h 283"/>
                <a:gd name="T28" fmla="*/ 112 w 140"/>
                <a:gd name="T29" fmla="*/ 283 h 283"/>
                <a:gd name="T30" fmla="*/ 122 w 140"/>
                <a:gd name="T31" fmla="*/ 283 h 283"/>
                <a:gd name="T32" fmla="*/ 140 w 140"/>
                <a:gd name="T33" fmla="*/ 8 h 283"/>
                <a:gd name="T34" fmla="*/ 137 w 140"/>
                <a:gd name="T35" fmla="*/ 1 h 283"/>
                <a:gd name="T36" fmla="*/ 131 w 140"/>
                <a:gd name="T37" fmla="*/ 4 h 283"/>
                <a:gd name="T38" fmla="*/ 111 w 140"/>
                <a:gd name="T39" fmla="*/ 41 h 283"/>
                <a:gd name="T40" fmla="*/ 99 w 140"/>
                <a:gd name="T41" fmla="*/ 5 h 283"/>
                <a:gd name="T42" fmla="*/ 95 w 140"/>
                <a:gd name="T43" fmla="*/ 1 h 283"/>
                <a:gd name="T44" fmla="*/ 90 w 140"/>
                <a:gd name="T45" fmla="*/ 4 h 283"/>
                <a:gd name="T46" fmla="*/ 73 w 140"/>
                <a:gd name="T47" fmla="*/ 43 h 283"/>
                <a:gd name="T48" fmla="*/ 56 w 140"/>
                <a:gd name="T49" fmla="*/ 4 h 283"/>
                <a:gd name="T50" fmla="*/ 51 w 140"/>
                <a:gd name="T51" fmla="*/ 1 h 283"/>
                <a:gd name="T52" fmla="*/ 47 w 140"/>
                <a:gd name="T53" fmla="*/ 4 h 283"/>
                <a:gd name="T54" fmla="*/ 30 w 140"/>
                <a:gd name="T55" fmla="*/ 42 h 283"/>
                <a:gd name="T56" fmla="*/ 9 w 140"/>
                <a:gd name="T57" fmla="*/ 3 h 283"/>
                <a:gd name="T58" fmla="*/ 3 w 140"/>
                <a:gd name="T59" fmla="*/ 1 h 283"/>
                <a:gd name="T60" fmla="*/ 0 w 140"/>
                <a:gd name="T61" fmla="*/ 8 h 283"/>
                <a:gd name="T62" fmla="*/ 16 w 140"/>
                <a:gd name="T63" fmla="*/ 282 h 283"/>
                <a:gd name="T64" fmla="*/ 26 w 140"/>
                <a:gd name="T65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3">
                  <a:moveTo>
                    <a:pt x="26" y="282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9"/>
                    <a:pt x="29" y="60"/>
                    <a:pt x="31" y="60"/>
                  </a:cubicBezTo>
                  <a:cubicBezTo>
                    <a:pt x="32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2"/>
                    <a:pt x="73" y="62"/>
                  </a:cubicBezTo>
                  <a:cubicBezTo>
                    <a:pt x="74" y="62"/>
                    <a:pt x="76" y="61"/>
                    <a:pt x="77" y="5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60"/>
                    <a:pt x="110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5"/>
                    <a:pt x="139" y="2"/>
                    <a:pt x="137" y="1"/>
                  </a:cubicBezTo>
                  <a:cubicBezTo>
                    <a:pt x="135" y="0"/>
                    <a:pt x="132" y="1"/>
                    <a:pt x="131" y="4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2"/>
                    <a:pt x="97" y="1"/>
                    <a:pt x="95" y="1"/>
                  </a:cubicBezTo>
                  <a:cubicBezTo>
                    <a:pt x="93" y="1"/>
                    <a:pt x="91" y="2"/>
                    <a:pt x="90" y="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3" y="1"/>
                    <a:pt x="51" y="1"/>
                  </a:cubicBezTo>
                  <a:cubicBezTo>
                    <a:pt x="49" y="1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16" y="282"/>
                    <a:pt x="16" y="282"/>
                    <a:pt x="16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CEAFE11-A7EE-452A-B57C-7794F053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26" y="2074863"/>
              <a:ext cx="1647825" cy="1225550"/>
            </a:xfrm>
            <a:custGeom>
              <a:avLst/>
              <a:gdLst>
                <a:gd name="T0" fmla="*/ 1252 w 1252"/>
                <a:gd name="T1" fmla="*/ 933 h 933"/>
                <a:gd name="T2" fmla="*/ 1080 w 1252"/>
                <a:gd name="T3" fmla="*/ 933 h 933"/>
                <a:gd name="T4" fmla="*/ 1080 w 1252"/>
                <a:gd name="T5" fmla="*/ 494 h 933"/>
                <a:gd name="T6" fmla="*/ 143 w 1252"/>
                <a:gd name="T7" fmla="*/ 489 h 933"/>
                <a:gd name="T8" fmla="*/ 0 w 1252"/>
                <a:gd name="T9" fmla="*/ 346 h 933"/>
                <a:gd name="T10" fmla="*/ 0 w 1252"/>
                <a:gd name="T11" fmla="*/ 0 h 933"/>
                <a:gd name="T12" fmla="*/ 172 w 1252"/>
                <a:gd name="T13" fmla="*/ 0 h 933"/>
                <a:gd name="T14" fmla="*/ 172 w 1252"/>
                <a:gd name="T15" fmla="*/ 317 h 933"/>
                <a:gd name="T16" fmla="*/ 1109 w 1252"/>
                <a:gd name="T17" fmla="*/ 322 h 933"/>
                <a:gd name="T18" fmla="*/ 1252 w 1252"/>
                <a:gd name="T19" fmla="*/ 466 h 933"/>
                <a:gd name="T20" fmla="*/ 1252 w 1252"/>
                <a:gd name="T21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2" h="933">
                  <a:moveTo>
                    <a:pt x="1252" y="933"/>
                  </a:moveTo>
                  <a:cubicBezTo>
                    <a:pt x="1080" y="933"/>
                    <a:pt x="1080" y="933"/>
                    <a:pt x="1080" y="933"/>
                  </a:cubicBezTo>
                  <a:cubicBezTo>
                    <a:pt x="1080" y="494"/>
                    <a:pt x="1080" y="494"/>
                    <a:pt x="1080" y="494"/>
                  </a:cubicBezTo>
                  <a:cubicBezTo>
                    <a:pt x="143" y="489"/>
                    <a:pt x="143" y="489"/>
                    <a:pt x="143" y="489"/>
                  </a:cubicBezTo>
                  <a:cubicBezTo>
                    <a:pt x="64" y="489"/>
                    <a:pt x="0" y="425"/>
                    <a:pt x="0" y="3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317"/>
                    <a:pt x="172" y="317"/>
                    <a:pt x="172" y="317"/>
                  </a:cubicBezTo>
                  <a:cubicBezTo>
                    <a:pt x="1109" y="322"/>
                    <a:pt x="1109" y="322"/>
                    <a:pt x="1109" y="322"/>
                  </a:cubicBezTo>
                  <a:cubicBezTo>
                    <a:pt x="1188" y="323"/>
                    <a:pt x="1252" y="387"/>
                    <a:pt x="1252" y="466"/>
                  </a:cubicBezTo>
                  <a:lnTo>
                    <a:pt x="1252" y="933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A2F2F57-5FFB-4C4F-9F93-2F6C1D75F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1639888"/>
              <a:ext cx="184150" cy="371475"/>
            </a:xfrm>
            <a:custGeom>
              <a:avLst/>
              <a:gdLst>
                <a:gd name="T0" fmla="*/ 26 w 140"/>
                <a:gd name="T1" fmla="*/ 282 h 282"/>
                <a:gd name="T2" fmla="*/ 11 w 140"/>
                <a:gd name="T3" fmla="*/ 29 h 282"/>
                <a:gd name="T4" fmla="*/ 26 w 140"/>
                <a:gd name="T5" fmla="*/ 57 h 282"/>
                <a:gd name="T6" fmla="*/ 31 w 140"/>
                <a:gd name="T7" fmla="*/ 60 h 282"/>
                <a:gd name="T8" fmla="*/ 35 w 140"/>
                <a:gd name="T9" fmla="*/ 56 h 282"/>
                <a:gd name="T10" fmla="*/ 51 w 140"/>
                <a:gd name="T11" fmla="*/ 19 h 282"/>
                <a:gd name="T12" fmla="*/ 68 w 140"/>
                <a:gd name="T13" fmla="*/ 59 h 282"/>
                <a:gd name="T14" fmla="*/ 72 w 140"/>
                <a:gd name="T15" fmla="*/ 62 h 282"/>
                <a:gd name="T16" fmla="*/ 77 w 140"/>
                <a:gd name="T17" fmla="*/ 59 h 282"/>
                <a:gd name="T18" fmla="*/ 94 w 140"/>
                <a:gd name="T19" fmla="*/ 21 h 282"/>
                <a:gd name="T20" fmla="*/ 106 w 140"/>
                <a:gd name="T21" fmla="*/ 55 h 282"/>
                <a:gd name="T22" fmla="*/ 110 w 140"/>
                <a:gd name="T23" fmla="*/ 59 h 282"/>
                <a:gd name="T24" fmla="*/ 114 w 140"/>
                <a:gd name="T25" fmla="*/ 57 h 282"/>
                <a:gd name="T26" fmla="*/ 129 w 140"/>
                <a:gd name="T27" fmla="*/ 30 h 282"/>
                <a:gd name="T28" fmla="*/ 112 w 140"/>
                <a:gd name="T29" fmla="*/ 282 h 282"/>
                <a:gd name="T30" fmla="*/ 122 w 140"/>
                <a:gd name="T31" fmla="*/ 282 h 282"/>
                <a:gd name="T32" fmla="*/ 140 w 140"/>
                <a:gd name="T33" fmla="*/ 7 h 282"/>
                <a:gd name="T34" fmla="*/ 137 w 140"/>
                <a:gd name="T35" fmla="*/ 1 h 282"/>
                <a:gd name="T36" fmla="*/ 131 w 140"/>
                <a:gd name="T37" fmla="*/ 3 h 282"/>
                <a:gd name="T38" fmla="*/ 111 w 140"/>
                <a:gd name="T39" fmla="*/ 40 h 282"/>
                <a:gd name="T40" fmla="*/ 99 w 140"/>
                <a:gd name="T41" fmla="*/ 4 h 282"/>
                <a:gd name="T42" fmla="*/ 95 w 140"/>
                <a:gd name="T43" fmla="*/ 0 h 282"/>
                <a:gd name="T44" fmla="*/ 90 w 140"/>
                <a:gd name="T45" fmla="*/ 3 h 282"/>
                <a:gd name="T46" fmla="*/ 73 w 140"/>
                <a:gd name="T47" fmla="*/ 43 h 282"/>
                <a:gd name="T48" fmla="*/ 55 w 140"/>
                <a:gd name="T49" fmla="*/ 3 h 282"/>
                <a:gd name="T50" fmla="*/ 51 w 140"/>
                <a:gd name="T51" fmla="*/ 0 h 282"/>
                <a:gd name="T52" fmla="*/ 47 w 140"/>
                <a:gd name="T53" fmla="*/ 3 h 282"/>
                <a:gd name="T54" fmla="*/ 30 w 140"/>
                <a:gd name="T55" fmla="*/ 42 h 282"/>
                <a:gd name="T56" fmla="*/ 9 w 140"/>
                <a:gd name="T57" fmla="*/ 3 h 282"/>
                <a:gd name="T58" fmla="*/ 3 w 140"/>
                <a:gd name="T59" fmla="*/ 0 h 282"/>
                <a:gd name="T60" fmla="*/ 0 w 140"/>
                <a:gd name="T61" fmla="*/ 7 h 282"/>
                <a:gd name="T62" fmla="*/ 16 w 140"/>
                <a:gd name="T63" fmla="*/ 282 h 282"/>
                <a:gd name="T64" fmla="*/ 26 w 140"/>
                <a:gd name="T65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2">
                  <a:moveTo>
                    <a:pt x="26" y="282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9"/>
                    <a:pt x="29" y="60"/>
                    <a:pt x="31" y="60"/>
                  </a:cubicBezTo>
                  <a:cubicBezTo>
                    <a:pt x="32" y="60"/>
                    <a:pt x="34" y="58"/>
                    <a:pt x="35" y="5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2"/>
                    <a:pt x="72" y="62"/>
                  </a:cubicBezTo>
                  <a:cubicBezTo>
                    <a:pt x="74" y="62"/>
                    <a:pt x="76" y="61"/>
                    <a:pt x="77" y="5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7" y="58"/>
                    <a:pt x="108" y="59"/>
                    <a:pt x="110" y="59"/>
                  </a:cubicBezTo>
                  <a:cubicBezTo>
                    <a:pt x="112" y="59"/>
                    <a:pt x="113" y="58"/>
                    <a:pt x="114" y="57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4"/>
                    <a:pt x="139" y="2"/>
                    <a:pt x="137" y="1"/>
                  </a:cubicBezTo>
                  <a:cubicBezTo>
                    <a:pt x="135" y="0"/>
                    <a:pt x="132" y="1"/>
                    <a:pt x="131" y="3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8" y="2"/>
                    <a:pt x="97" y="0"/>
                    <a:pt x="95" y="0"/>
                  </a:cubicBezTo>
                  <a:cubicBezTo>
                    <a:pt x="93" y="0"/>
                    <a:pt x="91" y="1"/>
                    <a:pt x="90" y="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3" y="0"/>
                    <a:pt x="51" y="0"/>
                  </a:cubicBezTo>
                  <a:cubicBezTo>
                    <a:pt x="49" y="0"/>
                    <a:pt x="48" y="1"/>
                    <a:pt x="47" y="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16" y="282"/>
                    <a:pt x="16" y="282"/>
                    <a:pt x="16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14FBB86-16CF-4FA0-93C1-76CFFF85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826" y="1966913"/>
              <a:ext cx="1054100" cy="1333500"/>
            </a:xfrm>
            <a:custGeom>
              <a:avLst/>
              <a:gdLst>
                <a:gd name="T0" fmla="*/ 801 w 801"/>
                <a:gd name="T1" fmla="*/ 1015 h 1015"/>
                <a:gd name="T2" fmla="*/ 629 w 801"/>
                <a:gd name="T3" fmla="*/ 1015 h 1015"/>
                <a:gd name="T4" fmla="*/ 629 w 801"/>
                <a:gd name="T5" fmla="*/ 785 h 1015"/>
                <a:gd name="T6" fmla="*/ 143 w 801"/>
                <a:gd name="T7" fmla="*/ 785 h 1015"/>
                <a:gd name="T8" fmla="*/ 0 w 801"/>
                <a:gd name="T9" fmla="*/ 642 h 1015"/>
                <a:gd name="T10" fmla="*/ 0 w 801"/>
                <a:gd name="T11" fmla="*/ 0 h 1015"/>
                <a:gd name="T12" fmla="*/ 172 w 801"/>
                <a:gd name="T13" fmla="*/ 0 h 1015"/>
                <a:gd name="T14" fmla="*/ 172 w 801"/>
                <a:gd name="T15" fmla="*/ 613 h 1015"/>
                <a:gd name="T16" fmla="*/ 658 w 801"/>
                <a:gd name="T17" fmla="*/ 613 h 1015"/>
                <a:gd name="T18" fmla="*/ 801 w 801"/>
                <a:gd name="T19" fmla="*/ 757 h 1015"/>
                <a:gd name="T20" fmla="*/ 801 w 801"/>
                <a:gd name="T21" fmla="*/ 1015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1" h="1015">
                  <a:moveTo>
                    <a:pt x="801" y="1015"/>
                  </a:moveTo>
                  <a:cubicBezTo>
                    <a:pt x="629" y="1015"/>
                    <a:pt x="629" y="1015"/>
                    <a:pt x="629" y="1015"/>
                  </a:cubicBezTo>
                  <a:cubicBezTo>
                    <a:pt x="629" y="785"/>
                    <a:pt x="629" y="785"/>
                    <a:pt x="629" y="785"/>
                  </a:cubicBezTo>
                  <a:cubicBezTo>
                    <a:pt x="143" y="785"/>
                    <a:pt x="143" y="785"/>
                    <a:pt x="143" y="785"/>
                  </a:cubicBezTo>
                  <a:cubicBezTo>
                    <a:pt x="64" y="785"/>
                    <a:pt x="0" y="721"/>
                    <a:pt x="0" y="6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613"/>
                    <a:pt x="172" y="613"/>
                    <a:pt x="172" y="613"/>
                  </a:cubicBezTo>
                  <a:cubicBezTo>
                    <a:pt x="658" y="613"/>
                    <a:pt x="658" y="613"/>
                    <a:pt x="658" y="613"/>
                  </a:cubicBezTo>
                  <a:cubicBezTo>
                    <a:pt x="737" y="613"/>
                    <a:pt x="801" y="677"/>
                    <a:pt x="801" y="757"/>
                  </a:cubicBezTo>
                  <a:lnTo>
                    <a:pt x="801" y="10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943F951-4519-4212-86A2-1C009F7B3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861" y="1276254"/>
              <a:ext cx="492699" cy="677959"/>
            </a:xfrm>
            <a:custGeom>
              <a:avLst/>
              <a:gdLst>
                <a:gd name="connsiteX0" fmla="*/ 132378 w 492699"/>
                <a:gd name="connsiteY0" fmla="*/ 644621 h 677959"/>
                <a:gd name="connsiteX1" fmla="*/ 360978 w 492699"/>
                <a:gd name="connsiteY1" fmla="*/ 644621 h 677959"/>
                <a:gd name="connsiteX2" fmla="*/ 360978 w 492699"/>
                <a:gd name="connsiteY2" fmla="*/ 677959 h 677959"/>
                <a:gd name="connsiteX3" fmla="*/ 132378 w 492699"/>
                <a:gd name="connsiteY3" fmla="*/ 677959 h 677959"/>
                <a:gd name="connsiteX4" fmla="*/ 236580 w 492699"/>
                <a:gd name="connsiteY4" fmla="*/ 323 h 677959"/>
                <a:gd name="connsiteX5" fmla="*/ 385354 w 492699"/>
                <a:gd name="connsiteY5" fmla="*/ 46773 h 677959"/>
                <a:gd name="connsiteX6" fmla="*/ 481547 w 492699"/>
                <a:gd name="connsiteY6" fmla="*/ 333828 h 677959"/>
                <a:gd name="connsiteX7" fmla="*/ 424885 w 492699"/>
                <a:gd name="connsiteY7" fmla="*/ 451795 h 677959"/>
                <a:gd name="connsiteX8" fmla="*/ 385354 w 492699"/>
                <a:gd name="connsiteY8" fmla="*/ 548791 h 677959"/>
                <a:gd name="connsiteX9" fmla="*/ 364271 w 492699"/>
                <a:gd name="connsiteY9" fmla="*/ 628747 h 677959"/>
                <a:gd name="connsiteX10" fmla="*/ 133673 w 492699"/>
                <a:gd name="connsiteY10" fmla="*/ 628747 h 677959"/>
                <a:gd name="connsiteX11" fmla="*/ 127084 w 492699"/>
                <a:gd name="connsiteY11" fmla="*/ 619572 h 677959"/>
                <a:gd name="connsiteX12" fmla="*/ 104683 w 492699"/>
                <a:gd name="connsiteY12" fmla="*/ 535684 h 677959"/>
                <a:gd name="connsiteX13" fmla="*/ 88871 w 492699"/>
                <a:gd name="connsiteY13" fmla="*/ 485875 h 677959"/>
                <a:gd name="connsiteX14" fmla="*/ 67787 w 492699"/>
                <a:gd name="connsiteY14" fmla="*/ 446552 h 677959"/>
                <a:gd name="connsiteX15" fmla="*/ 584 w 492699"/>
                <a:gd name="connsiteY15" fmla="*/ 232900 h 677959"/>
                <a:gd name="connsiteX16" fmla="*/ 100730 w 492699"/>
                <a:gd name="connsiteY16" fmla="*/ 50705 h 677959"/>
                <a:gd name="connsiteX17" fmla="*/ 236580 w 492699"/>
                <a:gd name="connsiteY17" fmla="*/ 323 h 67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2699" h="677959">
                  <a:moveTo>
                    <a:pt x="132378" y="644621"/>
                  </a:moveTo>
                  <a:lnTo>
                    <a:pt x="360978" y="644621"/>
                  </a:lnTo>
                  <a:lnTo>
                    <a:pt x="360978" y="677959"/>
                  </a:lnTo>
                  <a:lnTo>
                    <a:pt x="132378" y="677959"/>
                  </a:lnTo>
                  <a:close/>
                  <a:moveTo>
                    <a:pt x="236580" y="323"/>
                  </a:moveTo>
                  <a:cubicBezTo>
                    <a:pt x="280659" y="-2073"/>
                    <a:pt x="331987" y="8433"/>
                    <a:pt x="385354" y="46773"/>
                  </a:cubicBezTo>
                  <a:cubicBezTo>
                    <a:pt x="527666" y="150322"/>
                    <a:pt x="490771" y="307613"/>
                    <a:pt x="481547" y="333828"/>
                  </a:cubicBezTo>
                  <a:cubicBezTo>
                    <a:pt x="472323" y="358732"/>
                    <a:pt x="428838" y="442620"/>
                    <a:pt x="424885" y="451795"/>
                  </a:cubicBezTo>
                  <a:cubicBezTo>
                    <a:pt x="407755" y="481943"/>
                    <a:pt x="391943" y="513401"/>
                    <a:pt x="385354" y="548791"/>
                  </a:cubicBezTo>
                  <a:cubicBezTo>
                    <a:pt x="381401" y="578938"/>
                    <a:pt x="382719" y="603843"/>
                    <a:pt x="364271" y="628747"/>
                  </a:cubicBezTo>
                  <a:cubicBezTo>
                    <a:pt x="364271" y="628747"/>
                    <a:pt x="364271" y="628747"/>
                    <a:pt x="133673" y="628747"/>
                  </a:cubicBezTo>
                  <a:cubicBezTo>
                    <a:pt x="131037" y="626126"/>
                    <a:pt x="129720" y="622193"/>
                    <a:pt x="127084" y="619572"/>
                  </a:cubicBezTo>
                  <a:cubicBezTo>
                    <a:pt x="111272" y="594668"/>
                    <a:pt x="111272" y="563209"/>
                    <a:pt x="104683" y="535684"/>
                  </a:cubicBezTo>
                  <a:cubicBezTo>
                    <a:pt x="102048" y="519955"/>
                    <a:pt x="96777" y="501604"/>
                    <a:pt x="88871" y="485875"/>
                  </a:cubicBezTo>
                  <a:cubicBezTo>
                    <a:pt x="88871" y="485875"/>
                    <a:pt x="88871" y="485875"/>
                    <a:pt x="67787" y="446552"/>
                  </a:cubicBezTo>
                  <a:cubicBezTo>
                    <a:pt x="67787" y="446552"/>
                    <a:pt x="-7322" y="340381"/>
                    <a:pt x="584" y="232900"/>
                  </a:cubicBezTo>
                  <a:cubicBezTo>
                    <a:pt x="8491" y="124107"/>
                    <a:pt x="86235" y="62502"/>
                    <a:pt x="100730" y="50705"/>
                  </a:cubicBezTo>
                  <a:cubicBezTo>
                    <a:pt x="109789" y="44151"/>
                    <a:pt x="163115" y="4317"/>
                    <a:pt x="236580" y="323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5E63347-5140-4573-9474-14C6CB914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6" y="1533525"/>
              <a:ext cx="185738" cy="371475"/>
            </a:xfrm>
            <a:custGeom>
              <a:avLst/>
              <a:gdLst>
                <a:gd name="T0" fmla="*/ 26 w 141"/>
                <a:gd name="T1" fmla="*/ 282 h 283"/>
                <a:gd name="T2" fmla="*/ 12 w 141"/>
                <a:gd name="T3" fmla="*/ 29 h 283"/>
                <a:gd name="T4" fmla="*/ 27 w 141"/>
                <a:gd name="T5" fmla="*/ 58 h 283"/>
                <a:gd name="T6" fmla="*/ 31 w 141"/>
                <a:gd name="T7" fmla="*/ 60 h 283"/>
                <a:gd name="T8" fmla="*/ 35 w 141"/>
                <a:gd name="T9" fmla="*/ 57 h 283"/>
                <a:gd name="T10" fmla="*/ 52 w 141"/>
                <a:gd name="T11" fmla="*/ 20 h 283"/>
                <a:gd name="T12" fmla="*/ 69 w 141"/>
                <a:gd name="T13" fmla="*/ 59 h 283"/>
                <a:gd name="T14" fmla="*/ 73 w 141"/>
                <a:gd name="T15" fmla="*/ 62 h 283"/>
                <a:gd name="T16" fmla="*/ 77 w 141"/>
                <a:gd name="T17" fmla="*/ 59 h 283"/>
                <a:gd name="T18" fmla="*/ 95 w 141"/>
                <a:gd name="T19" fmla="*/ 21 h 283"/>
                <a:gd name="T20" fmla="*/ 107 w 141"/>
                <a:gd name="T21" fmla="*/ 56 h 283"/>
                <a:gd name="T22" fmla="*/ 111 w 141"/>
                <a:gd name="T23" fmla="*/ 60 h 283"/>
                <a:gd name="T24" fmla="*/ 115 w 141"/>
                <a:gd name="T25" fmla="*/ 57 h 283"/>
                <a:gd name="T26" fmla="*/ 129 w 141"/>
                <a:gd name="T27" fmla="*/ 31 h 283"/>
                <a:gd name="T28" fmla="*/ 113 w 141"/>
                <a:gd name="T29" fmla="*/ 283 h 283"/>
                <a:gd name="T30" fmla="*/ 123 w 141"/>
                <a:gd name="T31" fmla="*/ 283 h 283"/>
                <a:gd name="T32" fmla="*/ 141 w 141"/>
                <a:gd name="T33" fmla="*/ 8 h 283"/>
                <a:gd name="T34" fmla="*/ 137 w 141"/>
                <a:gd name="T35" fmla="*/ 1 h 283"/>
                <a:gd name="T36" fmla="*/ 132 w 141"/>
                <a:gd name="T37" fmla="*/ 4 h 283"/>
                <a:gd name="T38" fmla="*/ 112 w 141"/>
                <a:gd name="T39" fmla="*/ 41 h 283"/>
                <a:gd name="T40" fmla="*/ 100 w 141"/>
                <a:gd name="T41" fmla="*/ 5 h 283"/>
                <a:gd name="T42" fmla="*/ 96 w 141"/>
                <a:gd name="T43" fmla="*/ 1 h 283"/>
                <a:gd name="T44" fmla="*/ 91 w 141"/>
                <a:gd name="T45" fmla="*/ 4 h 283"/>
                <a:gd name="T46" fmla="*/ 73 w 141"/>
                <a:gd name="T47" fmla="*/ 43 h 283"/>
                <a:gd name="T48" fmla="*/ 56 w 141"/>
                <a:gd name="T49" fmla="*/ 4 h 283"/>
                <a:gd name="T50" fmla="*/ 52 w 141"/>
                <a:gd name="T51" fmla="*/ 1 h 283"/>
                <a:gd name="T52" fmla="*/ 48 w 141"/>
                <a:gd name="T53" fmla="*/ 4 h 283"/>
                <a:gd name="T54" fmla="*/ 31 w 141"/>
                <a:gd name="T55" fmla="*/ 42 h 283"/>
                <a:gd name="T56" fmla="*/ 9 w 141"/>
                <a:gd name="T57" fmla="*/ 3 h 283"/>
                <a:gd name="T58" fmla="*/ 4 w 141"/>
                <a:gd name="T59" fmla="*/ 1 h 283"/>
                <a:gd name="T60" fmla="*/ 1 w 141"/>
                <a:gd name="T61" fmla="*/ 8 h 283"/>
                <a:gd name="T62" fmla="*/ 17 w 141"/>
                <a:gd name="T63" fmla="*/ 282 h 283"/>
                <a:gd name="T64" fmla="*/ 26 w 141"/>
                <a:gd name="T65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283">
                  <a:moveTo>
                    <a:pt x="26" y="282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9"/>
                    <a:pt x="30" y="60"/>
                    <a:pt x="31" y="60"/>
                  </a:cubicBezTo>
                  <a:cubicBezTo>
                    <a:pt x="33" y="60"/>
                    <a:pt x="35" y="59"/>
                    <a:pt x="35" y="5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61"/>
                    <a:pt x="71" y="62"/>
                    <a:pt x="73" y="62"/>
                  </a:cubicBezTo>
                  <a:cubicBezTo>
                    <a:pt x="75" y="62"/>
                    <a:pt x="77" y="61"/>
                    <a:pt x="77" y="5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8"/>
                    <a:pt x="109" y="60"/>
                    <a:pt x="111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5"/>
                    <a:pt x="140" y="2"/>
                    <a:pt x="137" y="1"/>
                  </a:cubicBezTo>
                  <a:cubicBezTo>
                    <a:pt x="135" y="0"/>
                    <a:pt x="133" y="1"/>
                    <a:pt x="132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2"/>
                    <a:pt x="97" y="1"/>
                    <a:pt x="96" y="1"/>
                  </a:cubicBezTo>
                  <a:cubicBezTo>
                    <a:pt x="94" y="1"/>
                    <a:pt x="92" y="2"/>
                    <a:pt x="91" y="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9" y="2"/>
                    <a:pt x="48" y="4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0" y="5"/>
                    <a:pt x="1" y="8"/>
                  </a:cubicBezTo>
                  <a:cubicBezTo>
                    <a:pt x="17" y="282"/>
                    <a:pt x="17" y="282"/>
                    <a:pt x="17" y="282"/>
                  </a:cubicBezTo>
                  <a:lnTo>
                    <a:pt x="26" y="28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1C1536B-AD32-4167-BA30-C34E43F8A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1993900"/>
              <a:ext cx="2049463" cy="1306513"/>
            </a:xfrm>
            <a:custGeom>
              <a:avLst/>
              <a:gdLst>
                <a:gd name="T0" fmla="*/ 173 w 1558"/>
                <a:gd name="T1" fmla="*/ 995 h 995"/>
                <a:gd name="T2" fmla="*/ 0 w 1558"/>
                <a:gd name="T3" fmla="*/ 995 h 995"/>
                <a:gd name="T4" fmla="*/ 0 w 1558"/>
                <a:gd name="T5" fmla="*/ 372 h 995"/>
                <a:gd name="T6" fmla="*/ 144 w 1558"/>
                <a:gd name="T7" fmla="*/ 228 h 995"/>
                <a:gd name="T8" fmla="*/ 1386 w 1558"/>
                <a:gd name="T9" fmla="*/ 228 h 995"/>
                <a:gd name="T10" fmla="*/ 1386 w 1558"/>
                <a:gd name="T11" fmla="*/ 0 h 995"/>
                <a:gd name="T12" fmla="*/ 1558 w 1558"/>
                <a:gd name="T13" fmla="*/ 0 h 995"/>
                <a:gd name="T14" fmla="*/ 1558 w 1558"/>
                <a:gd name="T15" fmla="*/ 257 h 995"/>
                <a:gd name="T16" fmla="*/ 1415 w 1558"/>
                <a:gd name="T17" fmla="*/ 401 h 995"/>
                <a:gd name="T18" fmla="*/ 173 w 1558"/>
                <a:gd name="T19" fmla="*/ 401 h 995"/>
                <a:gd name="T20" fmla="*/ 173 w 1558"/>
                <a:gd name="T21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8" h="995">
                  <a:moveTo>
                    <a:pt x="173" y="995"/>
                  </a:moveTo>
                  <a:cubicBezTo>
                    <a:pt x="0" y="995"/>
                    <a:pt x="0" y="995"/>
                    <a:pt x="0" y="995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293"/>
                    <a:pt x="65" y="228"/>
                    <a:pt x="144" y="228"/>
                  </a:cubicBezTo>
                  <a:cubicBezTo>
                    <a:pt x="1386" y="228"/>
                    <a:pt x="1386" y="228"/>
                    <a:pt x="1386" y="228"/>
                  </a:cubicBezTo>
                  <a:cubicBezTo>
                    <a:pt x="1386" y="0"/>
                    <a:pt x="1386" y="0"/>
                    <a:pt x="1386" y="0"/>
                  </a:cubicBezTo>
                  <a:cubicBezTo>
                    <a:pt x="1558" y="0"/>
                    <a:pt x="1558" y="0"/>
                    <a:pt x="1558" y="0"/>
                  </a:cubicBezTo>
                  <a:cubicBezTo>
                    <a:pt x="1558" y="257"/>
                    <a:pt x="1558" y="257"/>
                    <a:pt x="1558" y="257"/>
                  </a:cubicBezTo>
                  <a:cubicBezTo>
                    <a:pt x="1558" y="336"/>
                    <a:pt x="1494" y="401"/>
                    <a:pt x="1415" y="401"/>
                  </a:cubicBezTo>
                  <a:cubicBezTo>
                    <a:pt x="173" y="401"/>
                    <a:pt x="173" y="401"/>
                    <a:pt x="173" y="401"/>
                  </a:cubicBezTo>
                  <a:lnTo>
                    <a:pt x="173" y="9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33C5EE4-8274-4A1E-9A6C-E756BCD96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898" y="1299033"/>
              <a:ext cx="492318" cy="678992"/>
            </a:xfrm>
            <a:custGeom>
              <a:avLst/>
              <a:gdLst>
                <a:gd name="connsiteX0" fmla="*/ 132378 w 492318"/>
                <a:gd name="connsiteY0" fmla="*/ 644067 h 678992"/>
                <a:gd name="connsiteX1" fmla="*/ 357803 w 492318"/>
                <a:gd name="connsiteY1" fmla="*/ 644067 h 678992"/>
                <a:gd name="connsiteX2" fmla="*/ 357803 w 492318"/>
                <a:gd name="connsiteY2" fmla="*/ 678992 h 678992"/>
                <a:gd name="connsiteX3" fmla="*/ 132378 w 492318"/>
                <a:gd name="connsiteY3" fmla="*/ 678992 h 678992"/>
                <a:gd name="connsiteX4" fmla="*/ 235679 w 492318"/>
                <a:gd name="connsiteY4" fmla="*/ 288 h 678992"/>
                <a:gd name="connsiteX5" fmla="*/ 384036 w 492318"/>
                <a:gd name="connsiteY5" fmla="*/ 47770 h 678992"/>
                <a:gd name="connsiteX6" fmla="*/ 480229 w 492318"/>
                <a:gd name="connsiteY6" fmla="*/ 334177 h 678992"/>
                <a:gd name="connsiteX7" fmla="*/ 423568 w 492318"/>
                <a:gd name="connsiteY7" fmla="*/ 452418 h 678992"/>
                <a:gd name="connsiteX8" fmla="*/ 385354 w 492318"/>
                <a:gd name="connsiteY8" fmla="*/ 549639 h 678992"/>
                <a:gd name="connsiteX9" fmla="*/ 364271 w 492318"/>
                <a:gd name="connsiteY9" fmla="*/ 629780 h 678992"/>
                <a:gd name="connsiteX10" fmla="*/ 133673 w 492318"/>
                <a:gd name="connsiteY10" fmla="*/ 629780 h 678992"/>
                <a:gd name="connsiteX11" fmla="*/ 125766 w 492318"/>
                <a:gd name="connsiteY11" fmla="*/ 620584 h 678992"/>
                <a:gd name="connsiteX12" fmla="*/ 104683 w 492318"/>
                <a:gd name="connsiteY12" fmla="*/ 537815 h 678992"/>
                <a:gd name="connsiteX13" fmla="*/ 88871 w 492318"/>
                <a:gd name="connsiteY13" fmla="*/ 487890 h 678992"/>
                <a:gd name="connsiteX14" fmla="*/ 67787 w 492318"/>
                <a:gd name="connsiteY14" fmla="*/ 447163 h 678992"/>
                <a:gd name="connsiteX15" fmla="*/ 584 w 492318"/>
                <a:gd name="connsiteY15" fmla="*/ 233015 h 678992"/>
                <a:gd name="connsiteX16" fmla="*/ 100730 w 492318"/>
                <a:gd name="connsiteY16" fmla="*/ 51711 h 678992"/>
                <a:gd name="connsiteX17" fmla="*/ 235679 w 492318"/>
                <a:gd name="connsiteY17" fmla="*/ 288 h 6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2318" h="678992">
                  <a:moveTo>
                    <a:pt x="132378" y="644067"/>
                  </a:moveTo>
                  <a:lnTo>
                    <a:pt x="357803" y="644067"/>
                  </a:lnTo>
                  <a:lnTo>
                    <a:pt x="357803" y="678992"/>
                  </a:lnTo>
                  <a:lnTo>
                    <a:pt x="132378" y="678992"/>
                  </a:lnTo>
                  <a:close/>
                  <a:moveTo>
                    <a:pt x="235679" y="288"/>
                  </a:moveTo>
                  <a:cubicBezTo>
                    <a:pt x="279526" y="-1990"/>
                    <a:pt x="330669" y="8849"/>
                    <a:pt x="384036" y="47770"/>
                  </a:cubicBezTo>
                  <a:cubicBezTo>
                    <a:pt x="527666" y="150246"/>
                    <a:pt x="490771" y="309215"/>
                    <a:pt x="480229" y="334177"/>
                  </a:cubicBezTo>
                  <a:cubicBezTo>
                    <a:pt x="471005" y="359139"/>
                    <a:pt x="428838" y="443221"/>
                    <a:pt x="423568" y="452418"/>
                  </a:cubicBezTo>
                  <a:cubicBezTo>
                    <a:pt x="406437" y="482635"/>
                    <a:pt x="390625" y="514166"/>
                    <a:pt x="385354" y="549639"/>
                  </a:cubicBezTo>
                  <a:cubicBezTo>
                    <a:pt x="380083" y="579856"/>
                    <a:pt x="381401" y="604818"/>
                    <a:pt x="364271" y="629780"/>
                  </a:cubicBezTo>
                  <a:cubicBezTo>
                    <a:pt x="364271" y="629780"/>
                    <a:pt x="364271" y="629780"/>
                    <a:pt x="133673" y="629780"/>
                  </a:cubicBezTo>
                  <a:cubicBezTo>
                    <a:pt x="131037" y="627153"/>
                    <a:pt x="128402" y="624525"/>
                    <a:pt x="125766" y="620584"/>
                  </a:cubicBezTo>
                  <a:cubicBezTo>
                    <a:pt x="111272" y="596935"/>
                    <a:pt x="111272" y="564090"/>
                    <a:pt x="104683" y="537815"/>
                  </a:cubicBezTo>
                  <a:cubicBezTo>
                    <a:pt x="100730" y="520735"/>
                    <a:pt x="96777" y="502342"/>
                    <a:pt x="88871" y="487890"/>
                  </a:cubicBezTo>
                  <a:cubicBezTo>
                    <a:pt x="88871" y="487890"/>
                    <a:pt x="88871" y="487890"/>
                    <a:pt x="67787" y="447163"/>
                  </a:cubicBezTo>
                  <a:cubicBezTo>
                    <a:pt x="67787" y="447163"/>
                    <a:pt x="-7322" y="340746"/>
                    <a:pt x="584" y="233015"/>
                  </a:cubicBezTo>
                  <a:cubicBezTo>
                    <a:pt x="7173" y="125284"/>
                    <a:pt x="86235" y="62221"/>
                    <a:pt x="100730" y="51711"/>
                  </a:cubicBezTo>
                  <a:cubicBezTo>
                    <a:pt x="109789" y="44321"/>
                    <a:pt x="162600" y="4086"/>
                    <a:pt x="235679" y="288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DCFD2A5-E057-42FD-BE76-B35311CFA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1555750"/>
              <a:ext cx="184150" cy="373063"/>
            </a:xfrm>
            <a:custGeom>
              <a:avLst/>
              <a:gdLst>
                <a:gd name="T0" fmla="*/ 26 w 140"/>
                <a:gd name="T1" fmla="*/ 283 h 283"/>
                <a:gd name="T2" fmla="*/ 11 w 140"/>
                <a:gd name="T3" fmla="*/ 30 h 283"/>
                <a:gd name="T4" fmla="*/ 27 w 140"/>
                <a:gd name="T5" fmla="*/ 58 h 283"/>
                <a:gd name="T6" fmla="*/ 31 w 140"/>
                <a:gd name="T7" fmla="*/ 60 h 283"/>
                <a:gd name="T8" fmla="*/ 35 w 140"/>
                <a:gd name="T9" fmla="*/ 57 h 283"/>
                <a:gd name="T10" fmla="*/ 51 w 140"/>
                <a:gd name="T11" fmla="*/ 20 h 283"/>
                <a:gd name="T12" fmla="*/ 68 w 140"/>
                <a:gd name="T13" fmla="*/ 59 h 283"/>
                <a:gd name="T14" fmla="*/ 73 w 140"/>
                <a:gd name="T15" fmla="*/ 63 h 283"/>
                <a:gd name="T16" fmla="*/ 77 w 140"/>
                <a:gd name="T17" fmla="*/ 60 h 283"/>
                <a:gd name="T18" fmla="*/ 94 w 140"/>
                <a:gd name="T19" fmla="*/ 21 h 283"/>
                <a:gd name="T20" fmla="*/ 106 w 140"/>
                <a:gd name="T21" fmla="*/ 56 h 283"/>
                <a:gd name="T22" fmla="*/ 110 w 140"/>
                <a:gd name="T23" fmla="*/ 60 h 283"/>
                <a:gd name="T24" fmla="*/ 115 w 140"/>
                <a:gd name="T25" fmla="*/ 57 h 283"/>
                <a:gd name="T26" fmla="*/ 129 w 140"/>
                <a:gd name="T27" fmla="*/ 31 h 283"/>
                <a:gd name="T28" fmla="*/ 112 w 140"/>
                <a:gd name="T29" fmla="*/ 283 h 283"/>
                <a:gd name="T30" fmla="*/ 122 w 140"/>
                <a:gd name="T31" fmla="*/ 283 h 283"/>
                <a:gd name="T32" fmla="*/ 140 w 140"/>
                <a:gd name="T33" fmla="*/ 8 h 283"/>
                <a:gd name="T34" fmla="*/ 137 w 140"/>
                <a:gd name="T35" fmla="*/ 2 h 283"/>
                <a:gd name="T36" fmla="*/ 131 w 140"/>
                <a:gd name="T37" fmla="*/ 4 h 283"/>
                <a:gd name="T38" fmla="*/ 112 w 140"/>
                <a:gd name="T39" fmla="*/ 41 h 283"/>
                <a:gd name="T40" fmla="*/ 99 w 140"/>
                <a:gd name="T41" fmla="*/ 5 h 283"/>
                <a:gd name="T42" fmla="*/ 95 w 140"/>
                <a:gd name="T43" fmla="*/ 1 h 283"/>
                <a:gd name="T44" fmla="*/ 91 w 140"/>
                <a:gd name="T45" fmla="*/ 4 h 283"/>
                <a:gd name="T46" fmla="*/ 73 w 140"/>
                <a:gd name="T47" fmla="*/ 44 h 283"/>
                <a:gd name="T48" fmla="*/ 56 w 140"/>
                <a:gd name="T49" fmla="*/ 4 h 283"/>
                <a:gd name="T50" fmla="*/ 51 w 140"/>
                <a:gd name="T51" fmla="*/ 1 h 283"/>
                <a:gd name="T52" fmla="*/ 47 w 140"/>
                <a:gd name="T53" fmla="*/ 4 h 283"/>
                <a:gd name="T54" fmla="*/ 30 w 140"/>
                <a:gd name="T55" fmla="*/ 42 h 283"/>
                <a:gd name="T56" fmla="*/ 9 w 140"/>
                <a:gd name="T57" fmla="*/ 4 h 283"/>
                <a:gd name="T58" fmla="*/ 3 w 140"/>
                <a:gd name="T59" fmla="*/ 1 h 283"/>
                <a:gd name="T60" fmla="*/ 0 w 140"/>
                <a:gd name="T61" fmla="*/ 8 h 283"/>
                <a:gd name="T62" fmla="*/ 16 w 140"/>
                <a:gd name="T63" fmla="*/ 283 h 283"/>
                <a:gd name="T64" fmla="*/ 26 w 140"/>
                <a:gd name="T6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" h="283">
                  <a:moveTo>
                    <a:pt x="26" y="283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60"/>
                    <a:pt x="29" y="61"/>
                    <a:pt x="31" y="60"/>
                  </a:cubicBezTo>
                  <a:cubicBezTo>
                    <a:pt x="33" y="60"/>
                    <a:pt x="34" y="59"/>
                    <a:pt x="35" y="5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9" y="61"/>
                    <a:pt x="71" y="63"/>
                    <a:pt x="73" y="63"/>
                  </a:cubicBezTo>
                  <a:cubicBezTo>
                    <a:pt x="74" y="63"/>
                    <a:pt x="76" y="62"/>
                    <a:pt x="77" y="6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7" y="58"/>
                    <a:pt x="108" y="60"/>
                    <a:pt x="110" y="60"/>
                  </a:cubicBezTo>
                  <a:cubicBezTo>
                    <a:pt x="112" y="60"/>
                    <a:pt x="114" y="59"/>
                    <a:pt x="115" y="57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5"/>
                    <a:pt x="139" y="3"/>
                    <a:pt x="137" y="2"/>
                  </a:cubicBezTo>
                  <a:cubicBezTo>
                    <a:pt x="135" y="1"/>
                    <a:pt x="133" y="2"/>
                    <a:pt x="131" y="4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9" y="3"/>
                    <a:pt x="97" y="1"/>
                    <a:pt x="95" y="1"/>
                  </a:cubicBezTo>
                  <a:cubicBezTo>
                    <a:pt x="93" y="1"/>
                    <a:pt x="91" y="2"/>
                    <a:pt x="91" y="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2"/>
                    <a:pt x="53" y="1"/>
                    <a:pt x="51" y="1"/>
                  </a:cubicBezTo>
                  <a:cubicBezTo>
                    <a:pt x="50" y="1"/>
                    <a:pt x="48" y="2"/>
                    <a:pt x="47" y="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16" y="283"/>
                    <a:pt x="16" y="283"/>
                    <a:pt x="16" y="283"/>
                  </a:cubicBezTo>
                  <a:lnTo>
                    <a:pt x="26" y="28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988B1AF-A20D-4A58-A43D-88BFA23E5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3568700"/>
              <a:ext cx="963613" cy="13700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8832B76-3C4F-4753-AF31-42694EC0C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3568700"/>
              <a:ext cx="381000" cy="137001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6EF921B-8379-49A1-8F1F-30FC65A85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4938713"/>
              <a:ext cx="963613" cy="844550"/>
            </a:xfrm>
            <a:custGeom>
              <a:avLst/>
              <a:gdLst>
                <a:gd name="T0" fmla="*/ 304 w 607"/>
                <a:gd name="T1" fmla="*/ 532 h 532"/>
                <a:gd name="T2" fmla="*/ 152 w 607"/>
                <a:gd name="T3" fmla="*/ 266 h 532"/>
                <a:gd name="T4" fmla="*/ 0 w 607"/>
                <a:gd name="T5" fmla="*/ 0 h 532"/>
                <a:gd name="T6" fmla="*/ 304 w 607"/>
                <a:gd name="T7" fmla="*/ 0 h 532"/>
                <a:gd name="T8" fmla="*/ 607 w 607"/>
                <a:gd name="T9" fmla="*/ 0 h 532"/>
                <a:gd name="T10" fmla="*/ 455 w 607"/>
                <a:gd name="T11" fmla="*/ 266 h 532"/>
                <a:gd name="T12" fmla="*/ 304 w 607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7" h="532">
                  <a:moveTo>
                    <a:pt x="304" y="532"/>
                  </a:moveTo>
                  <a:lnTo>
                    <a:pt x="152" y="266"/>
                  </a:lnTo>
                  <a:lnTo>
                    <a:pt x="0" y="0"/>
                  </a:lnTo>
                  <a:lnTo>
                    <a:pt x="304" y="0"/>
                  </a:lnTo>
                  <a:lnTo>
                    <a:pt x="607" y="0"/>
                  </a:lnTo>
                  <a:lnTo>
                    <a:pt x="455" y="266"/>
                  </a:lnTo>
                  <a:lnTo>
                    <a:pt x="304" y="5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2B5899AB-40AB-418D-B9D7-3FD0B9C11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026" y="5502275"/>
              <a:ext cx="320675" cy="280988"/>
            </a:xfrm>
            <a:custGeom>
              <a:avLst/>
              <a:gdLst>
                <a:gd name="T0" fmla="*/ 202 w 202"/>
                <a:gd name="T1" fmla="*/ 0 h 177"/>
                <a:gd name="T2" fmla="*/ 102 w 202"/>
                <a:gd name="T3" fmla="*/ 0 h 177"/>
                <a:gd name="T4" fmla="*/ 0 w 202"/>
                <a:gd name="T5" fmla="*/ 0 h 177"/>
                <a:gd name="T6" fmla="*/ 102 w 202"/>
                <a:gd name="T7" fmla="*/ 177 h 177"/>
                <a:gd name="T8" fmla="*/ 202 w 202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77">
                  <a:moveTo>
                    <a:pt x="202" y="0"/>
                  </a:moveTo>
                  <a:lnTo>
                    <a:pt x="102" y="0"/>
                  </a:lnTo>
                  <a:lnTo>
                    <a:pt x="0" y="0"/>
                  </a:lnTo>
                  <a:lnTo>
                    <a:pt x="102" y="17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3404246-19B2-440F-897E-9E00EF41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3397250"/>
              <a:ext cx="963613" cy="1714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872DBBF-5AAD-48D6-AFFD-4BED3178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3192463"/>
              <a:ext cx="963613" cy="2047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C37D022D-F781-4084-A225-1C08C854078E}"/>
              </a:ext>
            </a:extLst>
          </p:cNvPr>
          <p:cNvSpPr/>
          <p:nvPr/>
        </p:nvSpPr>
        <p:spPr bwMode="auto">
          <a:xfrm>
            <a:off x="952320" y="1026179"/>
            <a:ext cx="400056" cy="482912"/>
          </a:xfrm>
          <a:custGeom>
            <a:avLst/>
            <a:gdLst>
              <a:gd name="connsiteX0" fmla="*/ 347408 w 693960"/>
              <a:gd name="connsiteY0" fmla="*/ 1 h 837685"/>
              <a:gd name="connsiteX1" fmla="*/ 592635 w 693960"/>
              <a:gd name="connsiteY1" fmla="*/ 101932 h 837685"/>
              <a:gd name="connsiteX2" fmla="*/ 592029 w 693960"/>
              <a:gd name="connsiteY2" fmla="*/ 592636 h 837685"/>
              <a:gd name="connsiteX3" fmla="*/ 346374 w 693960"/>
              <a:gd name="connsiteY3" fmla="*/ 837685 h 837685"/>
              <a:gd name="connsiteX4" fmla="*/ 101326 w 693960"/>
              <a:gd name="connsiteY4" fmla="*/ 592030 h 837685"/>
              <a:gd name="connsiteX5" fmla="*/ 101931 w 693960"/>
              <a:gd name="connsiteY5" fmla="*/ 101327 h 837685"/>
              <a:gd name="connsiteX6" fmla="*/ 347408 w 693960"/>
              <a:gd name="connsiteY6" fmla="*/ 1 h 8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60" h="837685">
                <a:moveTo>
                  <a:pt x="347408" y="1"/>
                </a:moveTo>
                <a:cubicBezTo>
                  <a:pt x="436208" y="111"/>
                  <a:pt x="524966" y="34097"/>
                  <a:pt x="592635" y="101932"/>
                </a:cubicBezTo>
                <a:cubicBezTo>
                  <a:pt x="727972" y="237604"/>
                  <a:pt x="727700" y="457299"/>
                  <a:pt x="592029" y="592636"/>
                </a:cubicBezTo>
                <a:lnTo>
                  <a:pt x="346374" y="837685"/>
                </a:lnTo>
                <a:lnTo>
                  <a:pt x="101326" y="592030"/>
                </a:lnTo>
                <a:cubicBezTo>
                  <a:pt x="-34011" y="456359"/>
                  <a:pt x="-33740" y="236664"/>
                  <a:pt x="101931" y="101327"/>
                </a:cubicBezTo>
                <a:cubicBezTo>
                  <a:pt x="169767" y="33658"/>
                  <a:pt x="258609" y="-108"/>
                  <a:pt x="347408" y="1"/>
                </a:cubicBez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chemeClr val="lt1"/>
                </a:solidFill>
                <a:cs typeface="+mn-ea"/>
              </a:rPr>
              <a:t>01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D2BA68C-A0BB-44AF-8B0A-899526BF9332}"/>
              </a:ext>
            </a:extLst>
          </p:cNvPr>
          <p:cNvSpPr/>
          <p:nvPr/>
        </p:nvSpPr>
        <p:spPr bwMode="auto">
          <a:xfrm>
            <a:off x="1532825" y="941861"/>
            <a:ext cx="400056" cy="482912"/>
          </a:xfrm>
          <a:custGeom>
            <a:avLst/>
            <a:gdLst>
              <a:gd name="connsiteX0" fmla="*/ 347408 w 693960"/>
              <a:gd name="connsiteY0" fmla="*/ 1 h 837685"/>
              <a:gd name="connsiteX1" fmla="*/ 592635 w 693960"/>
              <a:gd name="connsiteY1" fmla="*/ 101932 h 837685"/>
              <a:gd name="connsiteX2" fmla="*/ 592029 w 693960"/>
              <a:gd name="connsiteY2" fmla="*/ 592636 h 837685"/>
              <a:gd name="connsiteX3" fmla="*/ 346374 w 693960"/>
              <a:gd name="connsiteY3" fmla="*/ 837685 h 837685"/>
              <a:gd name="connsiteX4" fmla="*/ 101326 w 693960"/>
              <a:gd name="connsiteY4" fmla="*/ 592030 h 837685"/>
              <a:gd name="connsiteX5" fmla="*/ 101931 w 693960"/>
              <a:gd name="connsiteY5" fmla="*/ 101327 h 837685"/>
              <a:gd name="connsiteX6" fmla="*/ 347408 w 693960"/>
              <a:gd name="connsiteY6" fmla="*/ 1 h 8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60" h="837685">
                <a:moveTo>
                  <a:pt x="347408" y="1"/>
                </a:moveTo>
                <a:cubicBezTo>
                  <a:pt x="436208" y="111"/>
                  <a:pt x="524966" y="34097"/>
                  <a:pt x="592635" y="101932"/>
                </a:cubicBezTo>
                <a:cubicBezTo>
                  <a:pt x="727972" y="237604"/>
                  <a:pt x="727700" y="457299"/>
                  <a:pt x="592029" y="592636"/>
                </a:cubicBezTo>
                <a:lnTo>
                  <a:pt x="346374" y="837685"/>
                </a:lnTo>
                <a:lnTo>
                  <a:pt x="101326" y="592030"/>
                </a:lnTo>
                <a:cubicBezTo>
                  <a:pt x="-34011" y="456359"/>
                  <a:pt x="-33740" y="236664"/>
                  <a:pt x="101931" y="101327"/>
                </a:cubicBezTo>
                <a:cubicBezTo>
                  <a:pt x="169767" y="33658"/>
                  <a:pt x="258609" y="-108"/>
                  <a:pt x="347408" y="1"/>
                </a:cubicBezTo>
                <a:close/>
              </a:path>
            </a:pathLst>
          </a:cu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877AE16-BDAA-4524-8FEB-B9FF58FFDB46}"/>
              </a:ext>
            </a:extLst>
          </p:cNvPr>
          <p:cNvSpPr/>
          <p:nvPr/>
        </p:nvSpPr>
        <p:spPr bwMode="auto">
          <a:xfrm>
            <a:off x="2944100" y="951709"/>
            <a:ext cx="400056" cy="482912"/>
          </a:xfrm>
          <a:custGeom>
            <a:avLst/>
            <a:gdLst>
              <a:gd name="connsiteX0" fmla="*/ 347408 w 693960"/>
              <a:gd name="connsiteY0" fmla="*/ 1 h 837685"/>
              <a:gd name="connsiteX1" fmla="*/ 592635 w 693960"/>
              <a:gd name="connsiteY1" fmla="*/ 101932 h 837685"/>
              <a:gd name="connsiteX2" fmla="*/ 592029 w 693960"/>
              <a:gd name="connsiteY2" fmla="*/ 592636 h 837685"/>
              <a:gd name="connsiteX3" fmla="*/ 346374 w 693960"/>
              <a:gd name="connsiteY3" fmla="*/ 837685 h 837685"/>
              <a:gd name="connsiteX4" fmla="*/ 101326 w 693960"/>
              <a:gd name="connsiteY4" fmla="*/ 592030 h 837685"/>
              <a:gd name="connsiteX5" fmla="*/ 101931 w 693960"/>
              <a:gd name="connsiteY5" fmla="*/ 101327 h 837685"/>
              <a:gd name="connsiteX6" fmla="*/ 347408 w 693960"/>
              <a:gd name="connsiteY6" fmla="*/ 1 h 8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60" h="837685">
                <a:moveTo>
                  <a:pt x="347408" y="1"/>
                </a:moveTo>
                <a:cubicBezTo>
                  <a:pt x="436208" y="111"/>
                  <a:pt x="524966" y="34097"/>
                  <a:pt x="592635" y="101932"/>
                </a:cubicBezTo>
                <a:cubicBezTo>
                  <a:pt x="727972" y="237604"/>
                  <a:pt x="727700" y="457299"/>
                  <a:pt x="592029" y="592636"/>
                </a:cubicBezTo>
                <a:lnTo>
                  <a:pt x="346374" y="837685"/>
                </a:lnTo>
                <a:lnTo>
                  <a:pt x="101326" y="592030"/>
                </a:lnTo>
                <a:cubicBezTo>
                  <a:pt x="-34011" y="456359"/>
                  <a:pt x="-33740" y="236664"/>
                  <a:pt x="101931" y="101327"/>
                </a:cubicBezTo>
                <a:cubicBezTo>
                  <a:pt x="169767" y="33658"/>
                  <a:pt x="258609" y="-108"/>
                  <a:pt x="347408" y="1"/>
                </a:cubicBezTo>
                <a:close/>
              </a:path>
            </a:pathLst>
          </a:cu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 fontScale="92500"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86CBCE-4706-4FF4-8481-971E7A5D879E}"/>
              </a:ext>
            </a:extLst>
          </p:cNvPr>
          <p:cNvSpPr/>
          <p:nvPr/>
        </p:nvSpPr>
        <p:spPr bwMode="auto">
          <a:xfrm>
            <a:off x="3662257" y="951709"/>
            <a:ext cx="400056" cy="482912"/>
          </a:xfrm>
          <a:custGeom>
            <a:avLst/>
            <a:gdLst>
              <a:gd name="connsiteX0" fmla="*/ 347408 w 693960"/>
              <a:gd name="connsiteY0" fmla="*/ 1 h 837685"/>
              <a:gd name="connsiteX1" fmla="*/ 592635 w 693960"/>
              <a:gd name="connsiteY1" fmla="*/ 101932 h 837685"/>
              <a:gd name="connsiteX2" fmla="*/ 592029 w 693960"/>
              <a:gd name="connsiteY2" fmla="*/ 592636 h 837685"/>
              <a:gd name="connsiteX3" fmla="*/ 346374 w 693960"/>
              <a:gd name="connsiteY3" fmla="*/ 837685 h 837685"/>
              <a:gd name="connsiteX4" fmla="*/ 101326 w 693960"/>
              <a:gd name="connsiteY4" fmla="*/ 592030 h 837685"/>
              <a:gd name="connsiteX5" fmla="*/ 101931 w 693960"/>
              <a:gd name="connsiteY5" fmla="*/ 101327 h 837685"/>
              <a:gd name="connsiteX6" fmla="*/ 347408 w 693960"/>
              <a:gd name="connsiteY6" fmla="*/ 1 h 8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60" h="837685">
                <a:moveTo>
                  <a:pt x="347408" y="1"/>
                </a:moveTo>
                <a:cubicBezTo>
                  <a:pt x="436208" y="111"/>
                  <a:pt x="524966" y="34097"/>
                  <a:pt x="592635" y="101932"/>
                </a:cubicBezTo>
                <a:cubicBezTo>
                  <a:pt x="727972" y="237604"/>
                  <a:pt x="727700" y="457299"/>
                  <a:pt x="592029" y="592636"/>
                </a:cubicBezTo>
                <a:lnTo>
                  <a:pt x="346374" y="837685"/>
                </a:lnTo>
                <a:lnTo>
                  <a:pt x="101326" y="592030"/>
                </a:lnTo>
                <a:cubicBezTo>
                  <a:pt x="-34011" y="456359"/>
                  <a:pt x="-33740" y="236664"/>
                  <a:pt x="101931" y="101327"/>
                </a:cubicBezTo>
                <a:cubicBezTo>
                  <a:pt x="169767" y="33658"/>
                  <a:pt x="258609" y="-108"/>
                  <a:pt x="347408" y="1"/>
                </a:cubicBez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 smtClean="0">
                <a:solidFill>
                  <a:schemeClr val="lt1"/>
                </a:solidFill>
                <a:cs typeface="+mn-ea"/>
              </a:rPr>
              <a:t>04</a:t>
            </a:r>
            <a:endParaRPr lang="en-US" altLang="zh-CN" sz="1400" dirty="0">
              <a:solidFill>
                <a:schemeClr val="lt1"/>
              </a:solidFill>
              <a:cs typeface="+mn-ea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3CCC228A-2DEE-4E9C-A4CC-05BEDF924484}"/>
              </a:ext>
            </a:extLst>
          </p:cNvPr>
          <p:cNvSpPr/>
          <p:nvPr/>
        </p:nvSpPr>
        <p:spPr>
          <a:xfrm>
            <a:off x="4431794" y="3271460"/>
            <a:ext cx="468262" cy="468262"/>
          </a:xfrm>
          <a:prstGeom prst="diamond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2" name="文本框 84">
            <a:extLst>
              <a:ext uri="{FF2B5EF4-FFF2-40B4-BE49-F238E27FC236}">
                <a16:creationId xmlns:a16="http://schemas.microsoft.com/office/drawing/2014/main" id="{DADF41F2-A9FB-48B9-9A26-BD1C5C7496A1}"/>
              </a:ext>
            </a:extLst>
          </p:cNvPr>
          <p:cNvSpPr txBox="1"/>
          <p:nvPr/>
        </p:nvSpPr>
        <p:spPr>
          <a:xfrm>
            <a:off x="4566735" y="3202513"/>
            <a:ext cx="3399608" cy="583097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Run tests to show how the 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thresholds </a:t>
            </a: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on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query may affect the results.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B2E9B878-C5DD-41AE-9864-FCF256CD9547}"/>
              </a:ext>
            </a:extLst>
          </p:cNvPr>
          <p:cNvSpPr/>
          <p:nvPr/>
        </p:nvSpPr>
        <p:spPr>
          <a:xfrm>
            <a:off x="4431794" y="2612528"/>
            <a:ext cx="468262" cy="468262"/>
          </a:xfrm>
          <a:prstGeom prst="diamond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>
                <a:cs typeface="+mn-ea"/>
              </a:rPr>
              <a:t>3</a:t>
            </a:r>
          </a:p>
        </p:txBody>
      </p:sp>
      <p:sp>
        <p:nvSpPr>
          <p:cNvPr id="20" name="文本框 82">
            <a:extLst>
              <a:ext uri="{FF2B5EF4-FFF2-40B4-BE49-F238E27FC236}">
                <a16:creationId xmlns:a16="http://schemas.microsoft.com/office/drawing/2014/main" id="{4BBC61B3-5C0C-4030-B768-93CE0FE2A098}"/>
              </a:ext>
            </a:extLst>
          </p:cNvPr>
          <p:cNvSpPr txBox="1"/>
          <p:nvPr/>
        </p:nvSpPr>
        <p:spPr>
          <a:xfrm>
            <a:off x="4566735" y="2662135"/>
            <a:ext cx="3070614" cy="47332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Write a query program on top of your inverted file index, 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which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will accept a user-specified word (or phrase) and 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return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the IDs of the documents that contain that word.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B39C1911-6DB0-4AC5-A56B-BE78E5BC55D3}"/>
              </a:ext>
            </a:extLst>
          </p:cNvPr>
          <p:cNvSpPr/>
          <p:nvPr/>
        </p:nvSpPr>
        <p:spPr>
          <a:xfrm>
            <a:off x="4431794" y="1953596"/>
            <a:ext cx="468262" cy="468262"/>
          </a:xfrm>
          <a:prstGeom prst="diamond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8" name="文本框 80">
            <a:extLst>
              <a:ext uri="{FF2B5EF4-FFF2-40B4-BE49-F238E27FC236}">
                <a16:creationId xmlns:a16="http://schemas.microsoft.com/office/drawing/2014/main" id="{85E3C606-AFAD-4D48-8024-C18D90EF5FD2}"/>
              </a:ext>
            </a:extLst>
          </p:cNvPr>
          <p:cNvSpPr txBox="1"/>
          <p:nvPr/>
        </p:nvSpPr>
        <p:spPr>
          <a:xfrm>
            <a:off x="4566734" y="1931486"/>
            <a:ext cx="4037713" cy="55931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92500" lnSpcReduction="10000"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Create your inverted index over 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Shakespeare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set 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stop words identified in part (1) 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must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not be included.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7B2193A-8698-4622-B9CD-F71E857E1C12}"/>
              </a:ext>
            </a:extLst>
          </p:cNvPr>
          <p:cNvSpPr/>
          <p:nvPr/>
        </p:nvSpPr>
        <p:spPr>
          <a:xfrm>
            <a:off x="4431796" y="1294664"/>
            <a:ext cx="468262" cy="468262"/>
          </a:xfrm>
          <a:prstGeom prst="diamond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cs typeface="+mn-ea"/>
              </a:rPr>
              <a:t>1</a:t>
            </a:r>
          </a:p>
        </p:txBody>
      </p:sp>
      <p:sp>
        <p:nvSpPr>
          <p:cNvPr id="16" name="文本框 78">
            <a:extLst>
              <a:ext uri="{FF2B5EF4-FFF2-40B4-BE49-F238E27FC236}">
                <a16:creationId xmlns:a16="http://schemas.microsoft.com/office/drawing/2014/main" id="{B56A1D42-120D-4C4F-B445-3D3DAC08A0AE}"/>
              </a:ext>
            </a:extLst>
          </p:cNvPr>
          <p:cNvSpPr txBox="1"/>
          <p:nvPr/>
        </p:nvSpPr>
        <p:spPr>
          <a:xfrm>
            <a:off x="4566735" y="1232824"/>
            <a:ext cx="3214629" cy="52308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Run a word count over the Shakespeare 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set</a:t>
            </a: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and try to identify the stop words 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A79EB55-8D5A-4B0D-B1DF-3B9BFD47212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54" name="文本框 173">
            <a:extLst>
              <a:ext uri="{FF2B5EF4-FFF2-40B4-BE49-F238E27FC236}">
                <a16:creationId xmlns:a16="http://schemas.microsoft.com/office/drawing/2014/main" id="{C8E15761-37D8-45C3-87DF-28B3A69BE036}"/>
              </a:ext>
            </a:extLst>
          </p:cNvPr>
          <p:cNvSpPr txBox="1"/>
          <p:nvPr/>
        </p:nvSpPr>
        <p:spPr>
          <a:xfrm>
            <a:off x="323527" y="234140"/>
            <a:ext cx="2049285" cy="455781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OUR TASKS</a:t>
            </a:r>
            <a:endParaRPr lang="zh-CN" altLang="en-US" sz="2400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08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1" grpId="0" animBg="1"/>
      <p:bldP spid="8" grpId="0" animBg="1"/>
      <p:bldP spid="22" grpId="0"/>
      <p:bldP spid="10" grpId="0" animBg="1"/>
      <p:bldP spid="20" grpId="0"/>
      <p:bldP spid="12" grpId="0" animBg="1"/>
      <p:bldP spid="18" grpId="0"/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856B5C01-BA82-4C69-84ED-E7D2EC1C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32240" y="-20538"/>
            <a:ext cx="2088232" cy="13665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CC7105FD-8580-4B45-9C8F-F0F0D63F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04048" y="558482"/>
            <a:ext cx="1224136" cy="80106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F7EF8A-9AA7-4F58-A20C-406ED4251C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7" t="9015" r="10067" b="15574"/>
          <a:stretch/>
        </p:blipFill>
        <p:spPr>
          <a:xfrm>
            <a:off x="0" y="884634"/>
            <a:ext cx="9144000" cy="4258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CDEC14-4DB1-4C44-99C5-DF4528400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23850"/>
            <a:ext cx="9068997" cy="5143500"/>
          </a:xfrm>
          <a:prstGeom prst="rect">
            <a:avLst/>
          </a:prstGeom>
        </p:spPr>
      </p:pic>
      <p:sp>
        <p:nvSpPr>
          <p:cNvPr id="18" name="TextBox 71">
            <a:extLst>
              <a:ext uri="{FF2B5EF4-FFF2-40B4-BE49-F238E27FC236}">
                <a16:creationId xmlns:a16="http://schemas.microsoft.com/office/drawing/2014/main" id="{6FC344CA-530B-401E-9172-AAD09FF37D58}"/>
              </a:ext>
            </a:extLst>
          </p:cNvPr>
          <p:cNvSpPr txBox="1"/>
          <p:nvPr/>
        </p:nvSpPr>
        <p:spPr>
          <a:xfrm>
            <a:off x="1537643" y="3549848"/>
            <a:ext cx="6068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26992"/>
                </a:solidFill>
                <a:latin typeface="微软雅黑" pitchFamily="34" charset="-122"/>
                <a:ea typeface="微软雅黑" pitchFamily="34" charset="-122"/>
              </a:rPr>
              <a:t>Data Structure / Algorithm Specification</a:t>
            </a:r>
            <a:endParaRPr lang="zh-CN" altLang="en-US" sz="2400" dirty="0">
              <a:solidFill>
                <a:srgbClr val="12699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3DFB81-0F8A-4D0B-89A7-8341967F50D1}"/>
              </a:ext>
            </a:extLst>
          </p:cNvPr>
          <p:cNvSpPr/>
          <p:nvPr/>
        </p:nvSpPr>
        <p:spPr>
          <a:xfrm>
            <a:off x="4085234" y="2571750"/>
            <a:ext cx="50962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300" dirty="0">
                <a:solidFill>
                  <a:srgbClr val="126992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dobe Arabic" panose="02040503050201020203" pitchFamily="18" charset="-78"/>
                <a:sym typeface="微软雅黑" pitchFamily="34" charset="-122"/>
              </a:rPr>
              <a:t>02</a:t>
            </a:r>
            <a:endParaRPr lang="zh-CN" altLang="en-US" sz="4400" b="1" spc="300" dirty="0">
              <a:solidFill>
                <a:srgbClr val="126992"/>
              </a:solidFill>
              <a:latin typeface="Broadway" panose="04040905080B02020502" pitchFamily="82" charset="0"/>
              <a:ea typeface="微软雅黑" panose="020B0503020204020204" pitchFamily="34" charset="-122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Algorithm Specification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99592" y="1117995"/>
            <a:ext cx="2088232" cy="85736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Establishment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Hashtables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0071" y="1091375"/>
            <a:ext cx="1944217" cy="8839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Query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91880" y="285784"/>
            <a:ext cx="1224136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Main()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52120" y="2544394"/>
            <a:ext cx="1224136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match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29521" y="2544394"/>
            <a:ext cx="1224136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Get file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9502" y="2547052"/>
            <a:ext cx="1224136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Load Dir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11" name="椭圆 10"/>
          <p:cNvSpPr/>
          <p:nvPr/>
        </p:nvSpPr>
        <p:spPr>
          <a:xfrm>
            <a:off x="3176580" y="2544394"/>
            <a:ext cx="1656184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Establish</a:t>
            </a: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Inverted-index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接连接符 17"/>
          <p:cNvCxnSpPr>
            <a:stCxn id="7" idx="3"/>
            <a:endCxn id="3" idx="7"/>
          </p:cNvCxnSpPr>
          <p:nvPr/>
        </p:nvCxnSpPr>
        <p:spPr>
          <a:xfrm flipH="1">
            <a:off x="2682010" y="1023336"/>
            <a:ext cx="989141" cy="220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7" idx="5"/>
            <a:endCxn id="6" idx="1"/>
          </p:cNvCxnSpPr>
          <p:nvPr/>
        </p:nvCxnSpPr>
        <p:spPr>
          <a:xfrm>
            <a:off x="4536745" y="1023336"/>
            <a:ext cx="968050" cy="197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164288" y="2544394"/>
            <a:ext cx="1440160" cy="8640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Key mode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直接连接符 24"/>
          <p:cNvCxnSpPr>
            <a:stCxn id="3" idx="4"/>
            <a:endCxn id="10" idx="0"/>
          </p:cNvCxnSpPr>
          <p:nvPr/>
        </p:nvCxnSpPr>
        <p:spPr>
          <a:xfrm flipH="1">
            <a:off x="691570" y="1975357"/>
            <a:ext cx="1252138" cy="57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3" idx="4"/>
            <a:endCxn id="9" idx="0"/>
          </p:cNvCxnSpPr>
          <p:nvPr/>
        </p:nvCxnSpPr>
        <p:spPr>
          <a:xfrm>
            <a:off x="1943708" y="1975357"/>
            <a:ext cx="297881" cy="569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" idx="4"/>
            <a:endCxn id="11" idx="0"/>
          </p:cNvCxnSpPr>
          <p:nvPr/>
        </p:nvCxnSpPr>
        <p:spPr>
          <a:xfrm>
            <a:off x="1943708" y="1975357"/>
            <a:ext cx="2060964" cy="569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6" idx="4"/>
            <a:endCxn id="8" idx="0"/>
          </p:cNvCxnSpPr>
          <p:nvPr/>
        </p:nvCxnSpPr>
        <p:spPr>
          <a:xfrm>
            <a:off x="6192180" y="1975357"/>
            <a:ext cx="72008" cy="569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6" idx="4"/>
            <a:endCxn id="29" idx="0"/>
          </p:cNvCxnSpPr>
          <p:nvPr/>
        </p:nvCxnSpPr>
        <p:spPr>
          <a:xfrm>
            <a:off x="6192180" y="1975357"/>
            <a:ext cx="1692188" cy="569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73">
            <a:extLst/>
          </p:cNvPr>
          <p:cNvSpPr txBox="1"/>
          <p:nvPr/>
        </p:nvSpPr>
        <p:spPr>
          <a:xfrm>
            <a:off x="251520" y="123478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 smtClean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Data Structures 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3798562-8E74-4AF0-BC03-C2E890B69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51000"/>
            <a:ext cx="5894680" cy="499228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" y="2986034"/>
            <a:ext cx="1912786" cy="76968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213" y="1636003"/>
            <a:ext cx="3596952" cy="1615580"/>
          </a:xfrm>
          <a:prstGeom prst="rect">
            <a:avLst/>
          </a:prstGeom>
        </p:spPr>
      </p:pic>
      <p:sp>
        <p:nvSpPr>
          <p:cNvPr id="46" name="任意多边形: 形状 3"/>
          <p:cNvSpPr/>
          <p:nvPr/>
        </p:nvSpPr>
        <p:spPr>
          <a:xfrm>
            <a:off x="1475656" y="1419622"/>
            <a:ext cx="1533557" cy="1897207"/>
          </a:xfrm>
          <a:custGeom>
            <a:avLst/>
            <a:gdLst>
              <a:gd name="connsiteX0" fmla="*/ 0 w 2044743"/>
              <a:gd name="connsiteY0" fmla="*/ 0 h 2529609"/>
              <a:gd name="connsiteX1" fmla="*/ 1428764 w 2044743"/>
              <a:gd name="connsiteY1" fmla="*/ 0 h 2529609"/>
              <a:gd name="connsiteX2" fmla="*/ 2044743 w 2044743"/>
              <a:gd name="connsiteY2" fmla="*/ 1264805 h 2529609"/>
              <a:gd name="connsiteX3" fmla="*/ 1428764 w 2044743"/>
              <a:gd name="connsiteY3" fmla="*/ 2529609 h 2529609"/>
              <a:gd name="connsiteX4" fmla="*/ 0 w 2044743"/>
              <a:gd name="connsiteY4" fmla="*/ 2529609 h 2529609"/>
              <a:gd name="connsiteX5" fmla="*/ 0 w 2044743"/>
              <a:gd name="connsiteY5" fmla="*/ 0 h 2529609"/>
              <a:gd name="connsiteX6" fmla="*/ 1741055 w 2044743"/>
              <a:gd name="connsiteY6" fmla="*/ 1158586 h 2529609"/>
              <a:gd name="connsiteX7" fmla="*/ 1634837 w 2044743"/>
              <a:gd name="connsiteY7" fmla="*/ 1264804 h 2529609"/>
              <a:gd name="connsiteX8" fmla="*/ 1741055 w 2044743"/>
              <a:gd name="connsiteY8" fmla="*/ 1371022 h 2529609"/>
              <a:gd name="connsiteX9" fmla="*/ 1847273 w 2044743"/>
              <a:gd name="connsiteY9" fmla="*/ 1264804 h 2529609"/>
              <a:gd name="connsiteX10" fmla="*/ 1741055 w 2044743"/>
              <a:gd name="connsiteY10" fmla="*/ 1158586 h 252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4743" h="2529609">
                <a:moveTo>
                  <a:pt x="0" y="0"/>
                </a:moveTo>
                <a:lnTo>
                  <a:pt x="1428764" y="0"/>
                </a:lnTo>
                <a:lnTo>
                  <a:pt x="2044743" y="1264805"/>
                </a:lnTo>
                <a:lnTo>
                  <a:pt x="1428764" y="2529609"/>
                </a:lnTo>
                <a:lnTo>
                  <a:pt x="0" y="2529609"/>
                </a:lnTo>
                <a:lnTo>
                  <a:pt x="0" y="0"/>
                </a:lnTo>
                <a:close/>
                <a:moveTo>
                  <a:pt x="1741055" y="1158586"/>
                </a:moveTo>
                <a:cubicBezTo>
                  <a:pt x="1682392" y="1158586"/>
                  <a:pt x="1634837" y="1206141"/>
                  <a:pt x="1634837" y="1264804"/>
                </a:cubicBezTo>
                <a:cubicBezTo>
                  <a:pt x="1634837" y="1323467"/>
                  <a:pt x="1682392" y="1371022"/>
                  <a:pt x="1741055" y="1371022"/>
                </a:cubicBezTo>
                <a:cubicBezTo>
                  <a:pt x="1799718" y="1371022"/>
                  <a:pt x="1847273" y="1323467"/>
                  <a:pt x="1847273" y="1264804"/>
                </a:cubicBezTo>
                <a:cubicBezTo>
                  <a:pt x="1847273" y="1206141"/>
                  <a:pt x="1799718" y="1158586"/>
                  <a:pt x="1741055" y="1158586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cs typeface="+mn-ea"/>
                <a:sym typeface="+mn-lt"/>
              </a:rPr>
              <a:t>library</a:t>
            </a:r>
            <a:endParaRPr dirty="0">
              <a:cs typeface="+mn-ea"/>
              <a:sym typeface="+mn-lt"/>
            </a:endParaRPr>
          </a:p>
        </p:txBody>
      </p:sp>
      <p:sp>
        <p:nvSpPr>
          <p:cNvPr id="47" name="任意多边形: 形状 3"/>
          <p:cNvSpPr/>
          <p:nvPr/>
        </p:nvSpPr>
        <p:spPr>
          <a:xfrm>
            <a:off x="223078" y="649935"/>
            <a:ext cx="1533557" cy="1897207"/>
          </a:xfrm>
          <a:custGeom>
            <a:avLst/>
            <a:gdLst>
              <a:gd name="connsiteX0" fmla="*/ 0 w 2044743"/>
              <a:gd name="connsiteY0" fmla="*/ 0 h 2529609"/>
              <a:gd name="connsiteX1" fmla="*/ 1428764 w 2044743"/>
              <a:gd name="connsiteY1" fmla="*/ 0 h 2529609"/>
              <a:gd name="connsiteX2" fmla="*/ 2044743 w 2044743"/>
              <a:gd name="connsiteY2" fmla="*/ 1264805 h 2529609"/>
              <a:gd name="connsiteX3" fmla="*/ 1428764 w 2044743"/>
              <a:gd name="connsiteY3" fmla="*/ 2529609 h 2529609"/>
              <a:gd name="connsiteX4" fmla="*/ 0 w 2044743"/>
              <a:gd name="connsiteY4" fmla="*/ 2529609 h 2529609"/>
              <a:gd name="connsiteX5" fmla="*/ 0 w 2044743"/>
              <a:gd name="connsiteY5" fmla="*/ 0 h 2529609"/>
              <a:gd name="connsiteX6" fmla="*/ 1741055 w 2044743"/>
              <a:gd name="connsiteY6" fmla="*/ 1158586 h 2529609"/>
              <a:gd name="connsiteX7" fmla="*/ 1634837 w 2044743"/>
              <a:gd name="connsiteY7" fmla="*/ 1264804 h 2529609"/>
              <a:gd name="connsiteX8" fmla="*/ 1741055 w 2044743"/>
              <a:gd name="connsiteY8" fmla="*/ 1371022 h 2529609"/>
              <a:gd name="connsiteX9" fmla="*/ 1847273 w 2044743"/>
              <a:gd name="connsiteY9" fmla="*/ 1264804 h 2529609"/>
              <a:gd name="connsiteX10" fmla="*/ 1741055 w 2044743"/>
              <a:gd name="connsiteY10" fmla="*/ 1158586 h 252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4743" h="2529609">
                <a:moveTo>
                  <a:pt x="0" y="0"/>
                </a:moveTo>
                <a:lnTo>
                  <a:pt x="1428764" y="0"/>
                </a:lnTo>
                <a:lnTo>
                  <a:pt x="2044743" y="1264805"/>
                </a:lnTo>
                <a:lnTo>
                  <a:pt x="1428764" y="2529609"/>
                </a:lnTo>
                <a:lnTo>
                  <a:pt x="0" y="2529609"/>
                </a:lnTo>
                <a:lnTo>
                  <a:pt x="0" y="0"/>
                </a:lnTo>
                <a:close/>
                <a:moveTo>
                  <a:pt x="1741055" y="1158586"/>
                </a:moveTo>
                <a:cubicBezTo>
                  <a:pt x="1682392" y="1158586"/>
                  <a:pt x="1634837" y="1206141"/>
                  <a:pt x="1634837" y="1264804"/>
                </a:cubicBezTo>
                <a:cubicBezTo>
                  <a:pt x="1634837" y="1323467"/>
                  <a:pt x="1682392" y="1371022"/>
                  <a:pt x="1741055" y="1371022"/>
                </a:cubicBezTo>
                <a:cubicBezTo>
                  <a:pt x="1799718" y="1371022"/>
                  <a:pt x="1847273" y="1323467"/>
                  <a:pt x="1847273" y="1264804"/>
                </a:cubicBezTo>
                <a:cubicBezTo>
                  <a:pt x="1847273" y="1206141"/>
                  <a:pt x="1799718" y="1158586"/>
                  <a:pt x="1741055" y="1158586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cs typeface="+mn-ea"/>
                <a:sym typeface="+mn-lt"/>
              </a:rPr>
              <a:t>Structure</a:t>
            </a:r>
            <a:r>
              <a:rPr lang="en-US" altLang="zh-CN" dirty="0" smtClean="0">
                <a:cs typeface="+mn-ea"/>
                <a:sym typeface="+mn-lt"/>
              </a:rPr>
              <a:t>s</a:t>
            </a:r>
            <a:r>
              <a:rPr lang="en-US" dirty="0" smtClean="0">
                <a:cs typeface="+mn-ea"/>
                <a:sym typeface="+mn-lt"/>
              </a:rPr>
              <a:t> </a:t>
            </a:r>
          </a:p>
          <a:p>
            <a:pPr algn="ctr"/>
            <a:r>
              <a:rPr lang="en-US" dirty="0" smtClean="0">
                <a:cs typeface="+mn-ea"/>
                <a:sym typeface="+mn-lt"/>
              </a:rPr>
              <a:t>And </a:t>
            </a:r>
          </a:p>
          <a:p>
            <a:pPr algn="ctr"/>
            <a:r>
              <a:rPr lang="en-US" dirty="0" smtClean="0">
                <a:cs typeface="+mn-ea"/>
                <a:sym typeface="+mn-lt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065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Load </a:t>
            </a:r>
            <a:r>
              <a:rPr lang="en-US" altLang="zh-CN" b="1" dirty="0" err="1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dir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627534"/>
            <a:ext cx="5692633" cy="291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352E7-32CB-6248-B2E5-85279667811E}"/>
              </a:ext>
            </a:extLst>
          </p:cNvPr>
          <p:cNvSpPr txBox="1"/>
          <p:nvPr/>
        </p:nvSpPr>
        <p:spPr>
          <a:xfrm>
            <a:off x="47272" y="628700"/>
            <a:ext cx="3084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1.Open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corresponding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3.progress_display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1A063-0401-7447-8E80-92961137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9" y="3962908"/>
            <a:ext cx="508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73">
            <a:extLst/>
          </p:cNvPr>
          <p:cNvSpPr txBox="1"/>
          <p:nvPr/>
        </p:nvSpPr>
        <p:spPr>
          <a:xfrm>
            <a:off x="323528" y="234140"/>
            <a:ext cx="1890210" cy="27699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Establish inverted-index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EA3791A-0D20-4668-82B3-04FBF929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7" t="9015" r="10067" b="73226"/>
          <a:stretch/>
        </p:blipFill>
        <p:spPr>
          <a:xfrm>
            <a:off x="0" y="4140565"/>
            <a:ext cx="9144000" cy="10029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5526"/>
            <a:ext cx="4965619" cy="4039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74427-FCA9-8444-A893-91238DD3D944}"/>
              </a:ext>
            </a:extLst>
          </p:cNvPr>
          <p:cNvSpPr txBox="1"/>
          <p:nvPr/>
        </p:nvSpPr>
        <p:spPr>
          <a:xfrm>
            <a:off x="5663045" y="675409"/>
            <a:ext cx="3013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1.Open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2.Load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3.Transform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low-letter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forms.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annotations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stop-words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lower-letter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4.Insert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unordered-map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1)Find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2)Insert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2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B8989"/>
      </a:dk2>
      <a:lt2>
        <a:srgbClr val="F0F0F0"/>
      </a:lt2>
      <a:accent1>
        <a:srgbClr val="27C1EA"/>
      </a:accent1>
      <a:accent2>
        <a:srgbClr val="99DCEF"/>
      </a:accent2>
      <a:accent3>
        <a:srgbClr val="27C1EA"/>
      </a:accent3>
      <a:accent4>
        <a:srgbClr val="99DCEF"/>
      </a:accent4>
      <a:accent5>
        <a:srgbClr val="27C1EA"/>
      </a:accent5>
      <a:accent6>
        <a:srgbClr val="99DCEF"/>
      </a:accent6>
      <a:hlink>
        <a:srgbClr val="D56464"/>
      </a:hlink>
      <a:folHlink>
        <a:srgbClr val="AFAFA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27C1EA"/>
    </a:accent1>
    <a:accent2>
      <a:srgbClr val="99DCEF"/>
    </a:accent2>
    <a:accent3>
      <a:srgbClr val="27C1EA"/>
    </a:accent3>
    <a:accent4>
      <a:srgbClr val="99DCEF"/>
    </a:accent4>
    <a:accent5>
      <a:srgbClr val="27C1EA"/>
    </a:accent5>
    <a:accent6>
      <a:srgbClr val="99DCEF"/>
    </a:accent6>
    <a:hlink>
      <a:srgbClr val="D56464"/>
    </a:hlink>
    <a:folHlink>
      <a:srgbClr val="AFAF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556</Words>
  <Application>Microsoft Office PowerPoint</Application>
  <PresentationFormat>全屏显示(16:9)</PresentationFormat>
  <Paragraphs>140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Adobe Arabic</vt:lpstr>
      <vt:lpstr>等线</vt:lpstr>
      <vt:lpstr>宋体</vt:lpstr>
      <vt:lpstr>微软雅黑</vt:lpstr>
      <vt:lpstr>Arial</vt:lpstr>
      <vt:lpstr>Broadway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937427981@qq.com</cp:lastModifiedBy>
  <cp:revision>316</cp:revision>
  <dcterms:created xsi:type="dcterms:W3CDTF">2015-12-11T17:46:17Z</dcterms:created>
  <dcterms:modified xsi:type="dcterms:W3CDTF">2019-03-18T00:06:44Z</dcterms:modified>
</cp:coreProperties>
</file>